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handoutMasterIdLst>
    <p:handoutMasterId r:id="rId32"/>
  </p:handoutMasterIdLst>
  <p:sldIdLst>
    <p:sldId id="356" r:id="rId3"/>
    <p:sldId id="494" r:id="rId5"/>
    <p:sldId id="358" r:id="rId6"/>
    <p:sldId id="542" r:id="rId7"/>
    <p:sldId id="485" r:id="rId8"/>
    <p:sldId id="487" r:id="rId9"/>
    <p:sldId id="497" r:id="rId10"/>
    <p:sldId id="489" r:id="rId11"/>
    <p:sldId id="508" r:id="rId12"/>
    <p:sldId id="486" r:id="rId13"/>
    <p:sldId id="539" r:id="rId14"/>
    <p:sldId id="488" r:id="rId15"/>
    <p:sldId id="509" r:id="rId16"/>
    <p:sldId id="578" r:id="rId17"/>
    <p:sldId id="579" r:id="rId18"/>
    <p:sldId id="580" r:id="rId19"/>
    <p:sldId id="581" r:id="rId20"/>
    <p:sldId id="603" r:id="rId21"/>
    <p:sldId id="592" r:id="rId22"/>
    <p:sldId id="512" r:id="rId23"/>
    <p:sldId id="527" r:id="rId24"/>
    <p:sldId id="490" r:id="rId25"/>
    <p:sldId id="507" r:id="rId26"/>
    <p:sldId id="522" r:id="rId27"/>
    <p:sldId id="524" r:id="rId28"/>
    <p:sldId id="525" r:id="rId29"/>
    <p:sldId id="526" r:id="rId30"/>
    <p:sldId id="281" r:id="rId31"/>
  </p:sldIdLst>
  <p:sldSz cx="12192000" cy="6858000"/>
  <p:notesSz cx="6858000" cy="9144000"/>
  <p:embeddedFontLst>
    <p:embeddedFont>
      <p:font typeface="Impact" panose="020B0806030902050204" pitchFamily="34" charset="0"/>
      <p:regular r:id="rId37"/>
    </p:embeddedFont>
    <p:embeddedFont>
      <p:font typeface="Copperplate Gothic Bold" panose="020E0705020206020404" pitchFamily="34" charset="0"/>
      <p:regular r:id="rId38"/>
    </p:embeddedFont>
    <p:embeddedFont>
      <p:font typeface="黑体" panose="02010609060101010101" charset="-122"/>
      <p:regular r:id="rId39"/>
    </p:embeddedFont>
    <p:embeddedFont>
      <p:font typeface="微软雅黑" panose="020B0503020204020204" pitchFamily="34" charset="-122"/>
      <p:regular r:id="rId40"/>
    </p:embeddedFont>
    <p:embeddedFont>
      <p:font typeface="仿宋" panose="02010609060101010101" pitchFamily="49" charset="-122"/>
      <p:regular r:id="rId41"/>
    </p:embeddedFont>
    <p:embeddedFont>
      <p:font typeface="楷体" panose="02010609060101010101" charset="-122"/>
      <p:regular r:id="rId42"/>
    </p:embeddedFont>
    <p:embeddedFont>
      <p:font typeface="Calibri" panose="020F0502020204030204" charset="0"/>
      <p:regular r:id="rId43"/>
      <p:bold r:id="rId44"/>
      <p:italic r:id="rId45"/>
      <p:boldItalic r:id="rId46"/>
    </p:embeddedFont>
    <p:embeddedFont>
      <p:font typeface="华文仿宋" panose="02010600040101010101" charset="-122"/>
      <p:regular r:id="rId4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洪" initials="李"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21" autoAdjust="0"/>
    <p:restoredTop sz="90750" autoAdjust="0"/>
  </p:normalViewPr>
  <p:slideViewPr>
    <p:cSldViewPr showGuides="1">
      <p:cViewPr>
        <p:scale>
          <a:sx n="75" d="100"/>
          <a:sy n="75" d="100"/>
        </p:scale>
        <p:origin x="-630" y="-72"/>
      </p:cViewPr>
      <p:guideLst>
        <p:guide orient="horz" pos="409"/>
        <p:guide orient="horz" pos="1327"/>
        <p:guide orient="horz" pos="1026"/>
        <p:guide orient="horz" pos="3142"/>
        <p:guide orient="horz" pos="2593"/>
        <p:guide orient="horz" pos="3416"/>
        <p:guide pos="3694"/>
        <p:guide pos="999"/>
        <p:guide pos="7623"/>
        <p:guide pos="6968"/>
        <p:guide pos="1271"/>
        <p:guide pos="6248"/>
      </p:guideLst>
    </p:cSldViewPr>
  </p:slid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796"/>
        <p:guide pos="207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hemeOverride" Target="../theme/themeOverr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5" name="矩形 14"/>
          <p:cNvSpPr/>
          <p:nvPr userDrawn="1"/>
        </p:nvSpPr>
        <p:spPr>
          <a:xfrm>
            <a:off x="0" y="222886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16" name="直接连接符 15"/>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润泽科技数据中心</a:t>
            </a:r>
            <a:endParaRPr lang="zh-CN" altLang="en-US" sz="3200" b="1" dirty="0" smtClean="0">
              <a:ln w="3175">
                <a:solidFill>
                  <a:srgbClr val="31A5D7"/>
                </a:solidFill>
              </a:ln>
              <a:solidFill>
                <a:schemeClr val="bg1"/>
              </a:solidFill>
              <a:latin typeface="+mj-ea"/>
              <a:ea typeface="+mj-ea"/>
            </a:endParaRPr>
          </a:p>
          <a:p>
            <a:pPr algn="ctr"/>
            <a:endParaRPr lang="en-US" altLang="zh-CN" sz="3200" b="1" dirty="0" smtClean="0">
              <a:ln w="3175">
                <a:solidFill>
                  <a:srgbClr val="31A5D7"/>
                </a:solidFill>
              </a:ln>
              <a:solidFill>
                <a:schemeClr val="bg1"/>
              </a:solidFill>
              <a:latin typeface="+mj-ea"/>
              <a:ea typeface="+mj-ea"/>
            </a:endParaRPr>
          </a:p>
        </p:txBody>
      </p:sp>
      <p:cxnSp>
        <p:nvCxnSpPr>
          <p:cNvPr id="18" name="直接连接符 17"/>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文本框 42"/>
          <p:cNvSpPr txBox="1"/>
          <p:nvPr userDrawn="1"/>
        </p:nvSpPr>
        <p:spPr>
          <a:xfrm>
            <a:off x="4728210" y="6093460"/>
            <a:ext cx="273621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cxnSp>
        <p:nvCxnSpPr>
          <p:cNvPr id="25" name="直接连接符 24"/>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descr="LOGO"/>
          <p:cNvPicPr>
            <a:picLocks noChangeAspect="1"/>
          </p:cNvPicPr>
          <p:nvPr userDrawn="1"/>
        </p:nvPicPr>
        <p:blipFill>
          <a:blip r:embed="rId2" cstate="print"/>
          <a:stretch>
            <a:fillRect/>
          </a:stretch>
        </p:blipFill>
        <p:spPr>
          <a:xfrm>
            <a:off x="8230870" y="33020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8" name="矩形 67"/>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69" name="直接连接符 68"/>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0"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71" name="直接连接符 70"/>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9" name="文本框 42"/>
          <p:cNvSpPr txBox="1"/>
          <p:nvPr userDrawn="1"/>
        </p:nvSpPr>
        <p:spPr>
          <a:xfrm>
            <a:off x="4728210" y="6093460"/>
            <a:ext cx="273621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pic>
        <p:nvPicPr>
          <p:cNvPr id="2" name="图片 1" descr="LOGO"/>
          <p:cNvPicPr>
            <a:picLocks noChangeAspect="1"/>
          </p:cNvPicPr>
          <p:nvPr userDrawn="1"/>
        </p:nvPicPr>
        <p:blipFill>
          <a:blip r:embed="rId2" cstate="print"/>
          <a:stretch>
            <a:fillRect/>
          </a:stretch>
        </p:blipFill>
        <p:spPr>
          <a:xfrm>
            <a:off x="8314690" y="22098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4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smtClean="0">
                <a:solidFill>
                  <a:schemeClr val="accent1"/>
                </a:solidFill>
              </a:rPr>
              <a:t>目录</a:t>
            </a:r>
            <a:endParaRPr lang="zh-CN" altLang="en-US" sz="2400" b="1" dirty="0">
              <a:solidFill>
                <a:schemeClr val="accent1"/>
              </a:solidFill>
            </a:endParaRPr>
          </a:p>
        </p:txBody>
      </p:sp>
      <p:pic>
        <p:nvPicPr>
          <p:cNvPr id="2" name="图片 1" descr="LOGO"/>
          <p:cNvPicPr>
            <a:picLocks noChangeAspect="1"/>
          </p:cNvPicPr>
          <p:nvPr userDrawn="1"/>
        </p:nvPicPr>
        <p:blipFill>
          <a:blip r:embed="rId2" cstate="print"/>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1336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6"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45" name="直接连接符 4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userDrawn="1"/>
        </p:nvGrpSpPr>
        <p:grpSpPr>
          <a:xfrm flipH="1">
            <a:off x="975516" y="6268899"/>
            <a:ext cx="412970" cy="421874"/>
            <a:chOff x="7019085" y="157473"/>
            <a:chExt cx="3868830" cy="3952255"/>
          </a:xfrm>
          <a:solidFill>
            <a:schemeClr val="accent1"/>
          </a:solidFill>
        </p:grpSpPr>
        <p:sp>
          <p:nvSpPr>
            <p:cNvPr id="48" name="椭圆 4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椭圆 4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0" name="椭圆 4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1" name="椭圆 5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2" name="椭圆 5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3" name="椭圆 5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4" name="椭圆 5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5" name="椭圆 5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椭圆 5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7" name="椭圆 5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8" name="椭圆 5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9" name="椭圆 5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0" name="椭圆 5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1" name="椭圆 6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62" name="任意多边形 61"/>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63" name="TextBox 62"/>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7"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28" name="直接连接符 27"/>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userDrawn="1"/>
        </p:nvGrpSpPr>
        <p:grpSpPr>
          <a:xfrm flipH="1">
            <a:off x="975516" y="6268899"/>
            <a:ext cx="412970" cy="421874"/>
            <a:chOff x="7019085" y="157473"/>
            <a:chExt cx="3868830" cy="3952255"/>
          </a:xfrm>
          <a:solidFill>
            <a:schemeClr val="accent1"/>
          </a:solidFill>
        </p:grpSpPr>
        <p:sp>
          <p:nvSpPr>
            <p:cNvPr id="32" name="椭圆 31"/>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椭圆 34"/>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椭圆 35"/>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椭圆 37"/>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椭圆 38"/>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椭圆 39"/>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椭圆 40"/>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椭圆 41"/>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椭圆 42"/>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椭圆 43"/>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椭圆 44"/>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6" name="任意多边形 45"/>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47" name="TextBox 46"/>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7"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28" name="直接连接符 27"/>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userDrawn="1"/>
        </p:nvGrpSpPr>
        <p:grpSpPr>
          <a:xfrm flipH="1">
            <a:off x="975516" y="6268899"/>
            <a:ext cx="412970" cy="421874"/>
            <a:chOff x="7019085" y="157473"/>
            <a:chExt cx="3868830" cy="3952255"/>
          </a:xfrm>
          <a:solidFill>
            <a:schemeClr val="accent1"/>
          </a:solidFill>
        </p:grpSpPr>
        <p:sp>
          <p:nvSpPr>
            <p:cNvPr id="32" name="椭圆 31"/>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3" name="椭圆 32"/>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椭圆 34"/>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椭圆 35"/>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椭圆 36"/>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8" name="椭圆 37"/>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椭圆 38"/>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0" name="椭圆 39"/>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1" name="椭圆 40"/>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椭圆 41"/>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3" name="椭圆 42"/>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椭圆 43"/>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5" name="椭圆 44"/>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sp>
        <p:nvSpPr>
          <p:cNvPr id="46" name="任意多边形 45"/>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47" name="TextBox 46"/>
          <p:cNvSpPr txBox="1"/>
          <p:nvPr userDrawn="1"/>
        </p:nvSpPr>
        <p:spPr>
          <a:xfrm>
            <a:off x="479376" y="333261"/>
            <a:ext cx="846609" cy="58356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pic>
        <p:nvPicPr>
          <p:cNvPr id="2" name="图片 1" descr="LOGO"/>
          <p:cNvPicPr>
            <a:picLocks noChangeAspect="1"/>
          </p:cNvPicPr>
          <p:nvPr userDrawn="1"/>
        </p:nvPicPr>
        <p:blipFill>
          <a:blip r:embed="rId2" cstate="print"/>
          <a:stretch>
            <a:fillRect/>
          </a:stretch>
        </p:blipFill>
        <p:spPr>
          <a:xfrm>
            <a:off x="8447405"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25.jpeg"/><Relationship Id="rId7" Type="http://schemas.openxmlformats.org/officeDocument/2006/relationships/image" Target="../media/image24.jpeg"/><Relationship Id="rId6" Type="http://schemas.openxmlformats.org/officeDocument/2006/relationships/image" Target="../media/image7.jpeg"/><Relationship Id="rId5" Type="http://schemas.openxmlformats.org/officeDocument/2006/relationships/image" Target="../media/image23.pn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1" Type="http://schemas.openxmlformats.org/officeDocument/2006/relationships/notesSlide" Target="../notesSlides/notesSlide6.xml"/><Relationship Id="rId10" Type="http://schemas.openxmlformats.org/officeDocument/2006/relationships/slideLayout" Target="../slideLayouts/slideLayout5.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1.jpeg"/><Relationship Id="rId4" Type="http://schemas.openxmlformats.org/officeDocument/2006/relationships/image" Target="../media/image19.jpeg"/><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pn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 Id="rId3" Type="http://schemas.openxmlformats.org/officeDocument/2006/relationships/image" Target="../media/image10.png"/><Relationship Id="rId2" Type="http://schemas.openxmlformats.org/officeDocument/2006/relationships/image" Target="../media/image27.jpeg"/><Relationship Id="rId1" Type="http://schemas.openxmlformats.org/officeDocument/2006/relationships/image" Target="../media/image26.jpeg"/></Relationships>
</file>

<file path=ppt/slides/_rels/slide15.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9" Type="http://schemas.openxmlformats.org/officeDocument/2006/relationships/slideLayout" Target="../slideLayouts/slideLayout6.xml"/><Relationship Id="rId28" Type="http://schemas.openxmlformats.org/officeDocument/2006/relationships/image" Target="../media/image27.jpeg"/><Relationship Id="rId27" Type="http://schemas.openxmlformats.org/officeDocument/2006/relationships/image" Target="../media/image31.jpeg"/><Relationship Id="rId26" Type="http://schemas.openxmlformats.org/officeDocument/2006/relationships/image" Target="../media/image26.jpeg"/><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image" Target="../media/image29.jpeg"/><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tags" Target="../tags/tag32.xml"/><Relationship Id="rId7" Type="http://schemas.openxmlformats.org/officeDocument/2006/relationships/tags" Target="../tags/tag31.xml"/><Relationship Id="rId6" Type="http://schemas.openxmlformats.org/officeDocument/2006/relationships/tags" Target="../tags/tag30.xml"/><Relationship Id="rId5" Type="http://schemas.openxmlformats.org/officeDocument/2006/relationships/tags" Target="../tags/tag29.xml"/><Relationship Id="rId47" Type="http://schemas.openxmlformats.org/officeDocument/2006/relationships/slideLayout" Target="../slideLayouts/slideLayout7.xml"/><Relationship Id="rId46" Type="http://schemas.openxmlformats.org/officeDocument/2006/relationships/image" Target="../media/image38.png"/><Relationship Id="rId45" Type="http://schemas.openxmlformats.org/officeDocument/2006/relationships/image" Target="../media/image37.jpeg"/><Relationship Id="rId44" Type="http://schemas.openxmlformats.org/officeDocument/2006/relationships/image" Target="../media/image36.png"/><Relationship Id="rId43" Type="http://schemas.openxmlformats.org/officeDocument/2006/relationships/image" Target="../media/image35.png"/><Relationship Id="rId42" Type="http://schemas.openxmlformats.org/officeDocument/2006/relationships/image" Target="../media/image34.png"/><Relationship Id="rId41" Type="http://schemas.openxmlformats.org/officeDocument/2006/relationships/image" Target="../media/image33.png"/><Relationship Id="rId40" Type="http://schemas.openxmlformats.org/officeDocument/2006/relationships/tags" Target="../tags/tag64.xml"/><Relationship Id="rId4" Type="http://schemas.openxmlformats.org/officeDocument/2006/relationships/tags" Target="../tags/tag28.xml"/><Relationship Id="rId39" Type="http://schemas.openxmlformats.org/officeDocument/2006/relationships/tags" Target="../tags/tag63.xml"/><Relationship Id="rId38" Type="http://schemas.openxmlformats.org/officeDocument/2006/relationships/tags" Target="../tags/tag62.xml"/><Relationship Id="rId37" Type="http://schemas.openxmlformats.org/officeDocument/2006/relationships/tags" Target="../tags/tag61.xml"/><Relationship Id="rId36" Type="http://schemas.openxmlformats.org/officeDocument/2006/relationships/tags" Target="../tags/tag60.xml"/><Relationship Id="rId35" Type="http://schemas.openxmlformats.org/officeDocument/2006/relationships/tags" Target="../tags/tag59.xml"/><Relationship Id="rId34" Type="http://schemas.openxmlformats.org/officeDocument/2006/relationships/tags" Target="../tags/tag58.xml"/><Relationship Id="rId33" Type="http://schemas.openxmlformats.org/officeDocument/2006/relationships/tags" Target="../tags/tag57.xml"/><Relationship Id="rId32" Type="http://schemas.openxmlformats.org/officeDocument/2006/relationships/tags" Target="../tags/tag56.xml"/><Relationship Id="rId31" Type="http://schemas.openxmlformats.org/officeDocument/2006/relationships/tags" Target="../tags/tag55.xml"/><Relationship Id="rId30" Type="http://schemas.openxmlformats.org/officeDocument/2006/relationships/tags" Target="../tags/tag54.xml"/><Relationship Id="rId3" Type="http://schemas.openxmlformats.org/officeDocument/2006/relationships/tags" Target="../tags/tag27.xml"/><Relationship Id="rId29" Type="http://schemas.openxmlformats.org/officeDocument/2006/relationships/tags" Target="../tags/tag53.xml"/><Relationship Id="rId28" Type="http://schemas.openxmlformats.org/officeDocument/2006/relationships/tags" Target="../tags/tag52.xml"/><Relationship Id="rId27" Type="http://schemas.openxmlformats.org/officeDocument/2006/relationships/tags" Target="../tags/tag51.xml"/><Relationship Id="rId26" Type="http://schemas.openxmlformats.org/officeDocument/2006/relationships/tags" Target="../tags/tag50.xml"/><Relationship Id="rId25" Type="http://schemas.openxmlformats.org/officeDocument/2006/relationships/tags" Target="../tags/tag49.xml"/><Relationship Id="rId24" Type="http://schemas.openxmlformats.org/officeDocument/2006/relationships/tags" Target="../tags/tag48.xml"/><Relationship Id="rId23" Type="http://schemas.openxmlformats.org/officeDocument/2006/relationships/tags" Target="../tags/tag47.xml"/><Relationship Id="rId22" Type="http://schemas.openxmlformats.org/officeDocument/2006/relationships/tags" Target="../tags/tag46.xml"/><Relationship Id="rId21" Type="http://schemas.openxmlformats.org/officeDocument/2006/relationships/tags" Target="../tags/tag45.xml"/><Relationship Id="rId20" Type="http://schemas.openxmlformats.org/officeDocument/2006/relationships/tags" Target="../tags/tag44.xml"/><Relationship Id="rId2" Type="http://schemas.openxmlformats.org/officeDocument/2006/relationships/tags" Target="../tags/tag26.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tags" Target="../tags/tag41.xml"/><Relationship Id="rId16" Type="http://schemas.openxmlformats.org/officeDocument/2006/relationships/tags" Target="../tags/tag40.xml"/><Relationship Id="rId15" Type="http://schemas.openxmlformats.org/officeDocument/2006/relationships/tags" Target="../tags/tag39.xml"/><Relationship Id="rId14" Type="http://schemas.openxmlformats.org/officeDocument/2006/relationships/tags" Target="../tags/tag38.xml"/><Relationship Id="rId13" Type="http://schemas.openxmlformats.org/officeDocument/2006/relationships/tags" Target="../tags/tag37.xml"/><Relationship Id="rId12" Type="http://schemas.openxmlformats.org/officeDocument/2006/relationships/tags" Target="../tags/tag36.xml"/><Relationship Id="rId11" Type="http://schemas.openxmlformats.org/officeDocument/2006/relationships/tags" Target="../tags/tag35.xml"/><Relationship Id="rId10" Type="http://schemas.openxmlformats.org/officeDocument/2006/relationships/tags" Target="../tags/tag34.xml"/><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7.jpeg"/><Relationship Id="rId7" Type="http://schemas.openxmlformats.org/officeDocument/2006/relationships/image" Target="../media/image24.jpeg"/><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2" Type="http://schemas.openxmlformats.org/officeDocument/2006/relationships/notesSlide" Target="../notesSlides/notesSlide8.xml"/><Relationship Id="rId11" Type="http://schemas.openxmlformats.org/officeDocument/2006/relationships/slideLayout" Target="../slideLayouts/slideLayout8.xml"/><Relationship Id="rId10" Type="http://schemas.openxmlformats.org/officeDocument/2006/relationships/image" Target="../media/image9.jpeg"/><Relationship Id="rId1" Type="http://schemas.openxmlformats.org/officeDocument/2006/relationships/image" Target="../media/image39.jpeg"/></Relationships>
</file>

<file path=ppt/slides/_rels/slide19.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9" Type="http://schemas.openxmlformats.org/officeDocument/2006/relationships/slideLayout" Target="../slideLayouts/slideLayout8.xml"/><Relationship Id="rId38" Type="http://schemas.openxmlformats.org/officeDocument/2006/relationships/image" Target="../media/image49.jpeg"/><Relationship Id="rId37" Type="http://schemas.openxmlformats.org/officeDocument/2006/relationships/image" Target="../media/image48.jpeg"/><Relationship Id="rId36" Type="http://schemas.openxmlformats.org/officeDocument/2006/relationships/image" Target="../media/image47.jpeg"/><Relationship Id="rId35" Type="http://schemas.openxmlformats.org/officeDocument/2006/relationships/image" Target="../media/image46.jpeg"/><Relationship Id="rId34" Type="http://schemas.openxmlformats.org/officeDocument/2006/relationships/image" Target="../media/image45.jpeg"/><Relationship Id="rId33" Type="http://schemas.openxmlformats.org/officeDocument/2006/relationships/tags" Target="../tags/tag97.xml"/><Relationship Id="rId32" Type="http://schemas.openxmlformats.org/officeDocument/2006/relationships/tags" Target="../tags/tag96.xml"/><Relationship Id="rId31" Type="http://schemas.openxmlformats.org/officeDocument/2006/relationships/tags" Target="../tags/tag95.xml"/><Relationship Id="rId30" Type="http://schemas.openxmlformats.org/officeDocument/2006/relationships/tags" Target="../tags/tag94.xml"/><Relationship Id="rId3" Type="http://schemas.openxmlformats.org/officeDocument/2006/relationships/tags" Target="../tags/tag67.xml"/><Relationship Id="rId29" Type="http://schemas.openxmlformats.org/officeDocument/2006/relationships/tags" Target="../tags/tag93.xml"/><Relationship Id="rId28" Type="http://schemas.openxmlformats.org/officeDocument/2006/relationships/tags" Target="../tags/tag92.xml"/><Relationship Id="rId27" Type="http://schemas.openxmlformats.org/officeDocument/2006/relationships/tags" Target="../tags/tag91.xml"/><Relationship Id="rId26" Type="http://schemas.openxmlformats.org/officeDocument/2006/relationships/tags" Target="../tags/tag90.xml"/><Relationship Id="rId25" Type="http://schemas.openxmlformats.org/officeDocument/2006/relationships/tags" Target="../tags/tag89.xml"/><Relationship Id="rId24" Type="http://schemas.openxmlformats.org/officeDocument/2006/relationships/tags" Target="../tags/tag88.xml"/><Relationship Id="rId23" Type="http://schemas.openxmlformats.org/officeDocument/2006/relationships/tags" Target="../tags/tag87.xml"/><Relationship Id="rId22" Type="http://schemas.openxmlformats.org/officeDocument/2006/relationships/tags" Target="../tags/tag86.xml"/><Relationship Id="rId21" Type="http://schemas.openxmlformats.org/officeDocument/2006/relationships/tags" Target="../tags/tag85.xml"/><Relationship Id="rId20" Type="http://schemas.openxmlformats.org/officeDocument/2006/relationships/tags" Target="../tags/tag84.xml"/><Relationship Id="rId2" Type="http://schemas.openxmlformats.org/officeDocument/2006/relationships/tags" Target="../tags/tag66.xml"/><Relationship Id="rId19" Type="http://schemas.openxmlformats.org/officeDocument/2006/relationships/tags" Target="../tags/tag83.xml"/><Relationship Id="rId18" Type="http://schemas.openxmlformats.org/officeDocument/2006/relationships/tags" Target="../tags/tag82.xml"/><Relationship Id="rId17" Type="http://schemas.openxmlformats.org/officeDocument/2006/relationships/tags" Target="../tags/tag81.xml"/><Relationship Id="rId16" Type="http://schemas.openxmlformats.org/officeDocument/2006/relationships/tags" Target="../tags/tag80.xml"/><Relationship Id="rId15" Type="http://schemas.openxmlformats.org/officeDocument/2006/relationships/tags" Target="../tags/tag79.xml"/><Relationship Id="rId14" Type="http://schemas.openxmlformats.org/officeDocument/2006/relationships/tags" Target="../tags/tag78.xml"/><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tags" Target="../tags/tag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jpe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1" Type="http://schemas.openxmlformats.org/officeDocument/2006/relationships/notesSlide" Target="../notesSlides/notesSlide9.xml"/><Relationship Id="rId10" Type="http://schemas.openxmlformats.org/officeDocument/2006/relationships/slideLayout" Target="../slideLayouts/slideLayout9.xml"/><Relationship Id="rId1"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63.jpeg"/><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5.png"/><Relationship Id="rId1"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67.png"/><Relationship Id="rId1" Type="http://schemas.openxmlformats.org/officeDocument/2006/relationships/image" Target="../media/image6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jpe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jpeg"/><Relationship Id="rId7" Type="http://schemas.openxmlformats.org/officeDocument/2006/relationships/image" Target="../media/image12.jpeg"/><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1" Type="http://schemas.openxmlformats.org/officeDocument/2006/relationships/notesSlide" Target="../notesSlides/notesSlide5.xml"/><Relationship Id="rId10" Type="http://schemas.openxmlformats.org/officeDocument/2006/relationships/slideLayout" Target="../slideLayouts/slideLayout4.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jpeg"/><Relationship Id="rId1" Type="http://schemas.openxmlformats.org/officeDocument/2006/relationships/image" Target="../media/image15.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7.jpeg"/><Relationship Id="rId3"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3"/>
          <p:cNvSpPr txBox="1"/>
          <p:nvPr/>
        </p:nvSpPr>
        <p:spPr>
          <a:xfrm>
            <a:off x="3215680" y="3212976"/>
            <a:ext cx="5616624" cy="583565"/>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algn="ctr">
              <a:defRPr sz="3200" b="1">
                <a:ln w="3175">
                  <a:solidFill>
                    <a:srgbClr val="31A5D7"/>
                  </a:solidFill>
                </a:ln>
                <a:solidFill>
                  <a:schemeClr val="bg1"/>
                </a:solidFill>
                <a:latin typeface="+mj-ea"/>
                <a:ea typeface="+mj-ea"/>
              </a:defRPr>
            </a:lvl1pPr>
          </a:lstStyle>
          <a:p>
            <a:r>
              <a:rPr lang="zh-CN" altLang="en-US" dirty="0"/>
              <a:t>安消防基础设施配置概况培训</a:t>
            </a:r>
            <a:endParaRPr lang="en-US" altLang="zh-CN" dirty="0"/>
          </a:p>
        </p:txBody>
      </p:sp>
      <p:sp>
        <p:nvSpPr>
          <p:cNvPr id="2" name="TextBox 1"/>
          <p:cNvSpPr txBox="1"/>
          <p:nvPr/>
        </p:nvSpPr>
        <p:spPr>
          <a:xfrm>
            <a:off x="8904312" y="4869160"/>
            <a:ext cx="1325880" cy="645160"/>
          </a:xfrm>
          <a:prstGeom prst="rect">
            <a:avLst/>
          </a:prstGeom>
          <a:noFill/>
        </p:spPr>
        <p:txBody>
          <a:bodyPr wrap="none" rtlCol="0">
            <a:spAutoFit/>
          </a:bodyPr>
          <a:lstStyle/>
          <a:p>
            <a:r>
              <a:rPr lang="zh-CN" altLang="en-US" dirty="0" smtClean="0"/>
              <a:t>培训讲师：</a:t>
            </a:r>
            <a:endParaRPr lang="en-US" altLang="zh-CN" dirty="0" smtClean="0"/>
          </a:p>
          <a:p>
            <a:r>
              <a:rPr lang="zh-CN" altLang="en-US" dirty="0" smtClean="0"/>
              <a:t>培训日期：</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 167"/>
          <p:cNvSpPr/>
          <p:nvPr/>
        </p:nvSpPr>
        <p:spPr>
          <a:xfrm>
            <a:off x="407670" y="1196975"/>
            <a:ext cx="6985000" cy="50272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4" name="TextBox 3"/>
          <p:cNvSpPr txBox="1"/>
          <p:nvPr/>
        </p:nvSpPr>
        <p:spPr>
          <a:xfrm>
            <a:off x="368300" y="1185545"/>
            <a:ext cx="6894195" cy="4799965"/>
          </a:xfrm>
          <a:prstGeom prst="rect">
            <a:avLst/>
          </a:prstGeom>
          <a:noFill/>
        </p:spPr>
        <p:txBody>
          <a:bodyPr wrap="square" rtlCol="0">
            <a:spAutoFit/>
          </a:bodyPr>
          <a:lstStyle/>
          <a:p>
            <a:pPr>
              <a:lnSpc>
                <a:spcPct val="200000"/>
              </a:lnSpc>
            </a:pPr>
            <a:r>
              <a:rPr lang="en-US" altLang="zh-CN" b="1" dirty="0" smtClean="0">
                <a:solidFill>
                  <a:schemeClr val="bg1"/>
                </a:solidFill>
                <a:latin typeface="仿宋" panose="02010609060101010101" pitchFamily="49" charset="-122"/>
                <a:ea typeface="仿宋" panose="02010609060101010101" pitchFamily="49" charset="-122"/>
                <a:sym typeface="+mn-ea"/>
              </a:rPr>
              <a:t>  5.</a:t>
            </a:r>
            <a:r>
              <a:rPr lang="zh-CN" altLang="en-US" b="1" dirty="0" smtClean="0">
                <a:solidFill>
                  <a:schemeClr val="bg1"/>
                </a:solidFill>
                <a:latin typeface="仿宋" panose="02010609060101010101" pitchFamily="49" charset="-122"/>
                <a:ea typeface="仿宋" panose="02010609060101010101" pitchFamily="49" charset="-122"/>
                <a:sym typeface="+mn-ea"/>
              </a:rPr>
              <a:t>磁盘阵列配置：</a:t>
            </a:r>
            <a:endParaRPr lang="en-US" altLang="zh-CN" dirty="0" smtClean="0">
              <a:solidFill>
                <a:schemeClr val="bg1"/>
              </a:solidFill>
              <a:latin typeface="仿宋" panose="02010609060101010101" pitchFamily="49" charset="-122"/>
              <a:ea typeface="仿宋" panose="02010609060101010101" pitchFamily="49" charset="-122"/>
            </a:endParaRPr>
          </a:p>
          <a:p>
            <a:pPr>
              <a:lnSpc>
                <a:spcPct val="200000"/>
              </a:lnSpc>
            </a:pPr>
            <a:r>
              <a:rPr lang="en-US" altLang="zh-CN" dirty="0" smtClean="0">
                <a:solidFill>
                  <a:schemeClr val="bg1"/>
                </a:solidFill>
                <a:latin typeface="仿宋" panose="02010609060101010101" pitchFamily="49" charset="-122"/>
                <a:ea typeface="仿宋" panose="02010609060101010101" pitchFamily="49" charset="-122"/>
                <a:sym typeface="+mn-ea"/>
              </a:rPr>
              <a:t>A-5 M5</a:t>
            </a:r>
            <a:r>
              <a:rPr lang="zh-CN" altLang="en-US" dirty="0" smtClean="0">
                <a:solidFill>
                  <a:schemeClr val="bg1"/>
                </a:solidFill>
                <a:latin typeface="仿宋" panose="02010609060101010101" pitchFamily="49" charset="-122"/>
                <a:ea typeface="仿宋" panose="02010609060101010101" pitchFamily="49" charset="-122"/>
                <a:sym typeface="+mn-ea"/>
              </a:rPr>
              <a:t>安防中控室共配置</a:t>
            </a:r>
            <a:r>
              <a:rPr lang="en-US" altLang="zh-CN" dirty="0" smtClean="0">
                <a:solidFill>
                  <a:schemeClr val="bg1"/>
                </a:solidFill>
                <a:latin typeface="仿宋" panose="02010609060101010101" pitchFamily="49" charset="-122"/>
                <a:ea typeface="仿宋" panose="02010609060101010101" pitchFamily="49" charset="-122"/>
                <a:sym typeface="+mn-ea"/>
              </a:rPr>
              <a:t>15</a:t>
            </a:r>
            <a:r>
              <a:rPr lang="zh-CN" altLang="en-US" dirty="0" smtClean="0">
                <a:solidFill>
                  <a:schemeClr val="bg1"/>
                </a:solidFill>
                <a:latin typeface="仿宋" panose="02010609060101010101" pitchFamily="49" charset="-122"/>
                <a:ea typeface="仿宋" panose="02010609060101010101" pitchFamily="49" charset="-122"/>
                <a:sym typeface="+mn-ea"/>
              </a:rPr>
              <a:t>台存储设备。</a:t>
            </a:r>
            <a:endParaRPr lang="en-US" altLang="zh-CN" dirty="0" smtClean="0">
              <a:solidFill>
                <a:schemeClr val="bg1"/>
              </a:solidFill>
              <a:latin typeface="仿宋" panose="02010609060101010101" pitchFamily="49" charset="-122"/>
              <a:ea typeface="仿宋" panose="02010609060101010101" pitchFamily="49" charset="-122"/>
            </a:endParaRPr>
          </a:p>
          <a:p>
            <a:pPr marL="285750" indent="-285750">
              <a:lnSpc>
                <a:spcPct val="200000"/>
              </a:lnSpc>
              <a:buFont typeface="Wingdings" panose="05000000000000000000" pitchFamily="2" charset="2"/>
              <a:buChar char="Ø"/>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楼每台存储设备可放</a:t>
            </a:r>
            <a:r>
              <a:rPr lang="en-US" altLang="zh-CN" dirty="0" smtClean="0">
                <a:solidFill>
                  <a:schemeClr val="bg1"/>
                </a:solidFill>
                <a:latin typeface="仿宋" panose="02010609060101010101" pitchFamily="49" charset="-122"/>
                <a:ea typeface="仿宋" panose="02010609060101010101" pitchFamily="49" charset="-122"/>
                <a:sym typeface="+mn-ea"/>
              </a:rPr>
              <a:t>8T</a:t>
            </a:r>
            <a:r>
              <a:rPr lang="zh-CN" altLang="en-US" dirty="0" smtClean="0">
                <a:solidFill>
                  <a:schemeClr val="bg1"/>
                </a:solidFill>
                <a:latin typeface="仿宋" panose="02010609060101010101" pitchFamily="49" charset="-122"/>
                <a:ea typeface="仿宋" panose="02010609060101010101" pitchFamily="49" charset="-122"/>
                <a:sym typeface="+mn-ea"/>
              </a:rPr>
              <a:t>硬盘</a:t>
            </a:r>
            <a:r>
              <a:rPr lang="en-US" altLang="zh-CN" dirty="0" smtClean="0">
                <a:solidFill>
                  <a:schemeClr val="bg1"/>
                </a:solidFill>
                <a:latin typeface="仿宋" panose="02010609060101010101" pitchFamily="49" charset="-122"/>
                <a:ea typeface="仿宋" panose="02010609060101010101" pitchFamily="49" charset="-122"/>
                <a:sym typeface="+mn-ea"/>
              </a:rPr>
              <a:t>24</a:t>
            </a:r>
            <a:r>
              <a:rPr lang="zh-CN" altLang="en-US" dirty="0" smtClean="0">
                <a:solidFill>
                  <a:schemeClr val="bg1"/>
                </a:solidFill>
                <a:latin typeface="仿宋" panose="02010609060101010101" pitchFamily="49" charset="-122"/>
                <a:ea typeface="仿宋" panose="02010609060101010101" pitchFamily="49" charset="-122"/>
                <a:sym typeface="+mn-ea"/>
              </a:rPr>
              <a:t>块，共</a:t>
            </a:r>
            <a:r>
              <a:rPr lang="en-US" altLang="zh-CN" dirty="0" smtClean="0">
                <a:solidFill>
                  <a:schemeClr val="bg1"/>
                </a:solidFill>
                <a:latin typeface="仿宋" panose="02010609060101010101" pitchFamily="49" charset="-122"/>
                <a:ea typeface="仿宋" panose="02010609060101010101" pitchFamily="49" charset="-122"/>
                <a:sym typeface="+mn-ea"/>
              </a:rPr>
              <a:t>192T</a:t>
            </a:r>
            <a:r>
              <a:rPr lang="zh-CN" altLang="en-US" dirty="0" smtClean="0">
                <a:solidFill>
                  <a:schemeClr val="bg1"/>
                </a:solidFill>
                <a:latin typeface="仿宋" panose="02010609060101010101" pitchFamily="49" charset="-122"/>
                <a:ea typeface="仿宋" panose="02010609060101010101" pitchFamily="49" charset="-122"/>
                <a:sym typeface="+mn-ea"/>
              </a:rPr>
              <a:t>，</a:t>
            </a:r>
            <a:r>
              <a:rPr lang="en-US" altLang="zh-CN" dirty="0" smtClean="0">
                <a:solidFill>
                  <a:schemeClr val="bg1"/>
                </a:solidFill>
                <a:latin typeface="仿宋" panose="02010609060101010101" pitchFamily="49" charset="-122"/>
                <a:ea typeface="仿宋" panose="02010609060101010101" pitchFamily="49" charset="-122"/>
                <a:sym typeface="+mn-ea"/>
              </a:rPr>
              <a:t>15</a:t>
            </a:r>
            <a:r>
              <a:rPr lang="zh-CN" altLang="en-US" dirty="0" smtClean="0">
                <a:solidFill>
                  <a:schemeClr val="bg1"/>
                </a:solidFill>
                <a:latin typeface="仿宋" panose="02010609060101010101" pitchFamily="49" charset="-122"/>
                <a:ea typeface="仿宋" panose="02010609060101010101" pitchFamily="49" charset="-122"/>
                <a:sym typeface="+mn-ea"/>
              </a:rPr>
              <a:t>台存储共计</a:t>
            </a:r>
            <a:r>
              <a:rPr lang="en-US" altLang="zh-CN" dirty="0" smtClean="0">
                <a:solidFill>
                  <a:schemeClr val="bg1"/>
                </a:solidFill>
                <a:latin typeface="仿宋" panose="02010609060101010101" pitchFamily="49" charset="-122"/>
                <a:ea typeface="仿宋" panose="02010609060101010101" pitchFamily="49" charset="-122"/>
                <a:sym typeface="+mn-ea"/>
              </a:rPr>
              <a:t>360</a:t>
            </a:r>
            <a:r>
              <a:rPr lang="zh-CN" altLang="en-US" dirty="0" smtClean="0">
                <a:solidFill>
                  <a:schemeClr val="bg1"/>
                </a:solidFill>
                <a:latin typeface="仿宋" panose="02010609060101010101" pitchFamily="49" charset="-122"/>
                <a:ea typeface="仿宋" panose="02010609060101010101" pitchFamily="49" charset="-122"/>
                <a:sym typeface="+mn-ea"/>
              </a:rPr>
              <a:t>块硬盘</a:t>
            </a:r>
            <a:r>
              <a:rPr lang="en-US" altLang="zh-CN" dirty="0" smtClean="0">
                <a:solidFill>
                  <a:schemeClr val="bg1"/>
                </a:solidFill>
                <a:latin typeface="仿宋" panose="02010609060101010101" pitchFamily="49" charset="-122"/>
                <a:ea typeface="仿宋" panose="02010609060101010101" pitchFamily="49" charset="-122"/>
                <a:sym typeface="+mn-ea"/>
              </a:rPr>
              <a:t>2880T</a:t>
            </a:r>
            <a:r>
              <a:rPr lang="zh-CN" altLang="en-US" dirty="0" smtClean="0">
                <a:solidFill>
                  <a:schemeClr val="bg1"/>
                </a:solidFill>
                <a:latin typeface="仿宋" panose="02010609060101010101" pitchFamily="49" charset="-122"/>
                <a:ea typeface="仿宋" panose="02010609060101010101" pitchFamily="49" charset="-122"/>
                <a:sym typeface="+mn-ea"/>
              </a:rPr>
              <a:t>，可供</a:t>
            </a: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楼内</a:t>
            </a:r>
            <a:r>
              <a:rPr lang="en-US" altLang="zh-CN" dirty="0" smtClean="0">
                <a:solidFill>
                  <a:schemeClr val="bg1"/>
                </a:solidFill>
                <a:latin typeface="仿宋" panose="02010609060101010101" pitchFamily="49" charset="-122"/>
                <a:ea typeface="仿宋" panose="02010609060101010101" pitchFamily="49" charset="-122"/>
                <a:sym typeface="+mn-ea"/>
              </a:rPr>
              <a:t>857</a:t>
            </a:r>
            <a:r>
              <a:rPr lang="zh-CN" altLang="en-US" dirty="0" smtClean="0">
                <a:solidFill>
                  <a:schemeClr val="bg1"/>
                </a:solidFill>
                <a:latin typeface="仿宋" panose="02010609060101010101" pitchFamily="49" charset="-122"/>
                <a:ea typeface="仿宋" panose="02010609060101010101" pitchFamily="49" charset="-122"/>
                <a:sym typeface="+mn-ea"/>
              </a:rPr>
              <a:t>台摄像头存储录像</a:t>
            </a:r>
            <a:r>
              <a:rPr lang="en-US" altLang="zh-CN" dirty="0" smtClean="0">
                <a:solidFill>
                  <a:schemeClr val="bg1"/>
                </a:solidFill>
                <a:latin typeface="仿宋" panose="02010609060101010101" pitchFamily="49" charset="-122"/>
                <a:ea typeface="仿宋" panose="02010609060101010101" pitchFamily="49" charset="-122"/>
                <a:sym typeface="+mn-ea"/>
              </a:rPr>
              <a:t>90</a:t>
            </a:r>
            <a:r>
              <a:rPr lang="zh-CN" altLang="en-US" dirty="0" smtClean="0">
                <a:solidFill>
                  <a:schemeClr val="bg1"/>
                </a:solidFill>
                <a:latin typeface="仿宋" panose="02010609060101010101" pitchFamily="49" charset="-122"/>
                <a:ea typeface="仿宋" panose="02010609060101010101" pitchFamily="49" charset="-122"/>
                <a:sym typeface="+mn-ea"/>
              </a:rPr>
              <a:t>天以上。采用每模组每层固定每台存储方式。</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200000"/>
              </a:lnSpc>
              <a:buFont typeface="Wingdings" panose="05000000000000000000" pitchFamily="2" charset="2"/>
              <a:buChar char="Ø"/>
            </a:pPr>
            <a:r>
              <a:rPr lang="zh-CN" altLang="en-US" dirty="0" smtClean="0">
                <a:solidFill>
                  <a:schemeClr val="bg1"/>
                </a:solidFill>
                <a:latin typeface="仿宋" panose="02010609060101010101" pitchFamily="49" charset="-122"/>
                <a:ea typeface="仿宋" panose="02010609060101010101" pitchFamily="49" charset="-122"/>
                <a:sym typeface="+mn-ea"/>
              </a:rPr>
              <a:t>视频</a:t>
            </a:r>
            <a:r>
              <a:rPr lang="en-US" altLang="zh-CN" dirty="0" smtClean="0">
                <a:solidFill>
                  <a:schemeClr val="bg1"/>
                </a:solidFill>
                <a:latin typeface="仿宋" panose="02010609060101010101" pitchFamily="49" charset="-122"/>
                <a:ea typeface="仿宋" panose="02010609060101010101" pitchFamily="49" charset="-122"/>
                <a:sym typeface="+mn-ea"/>
              </a:rPr>
              <a:t>15</a:t>
            </a:r>
            <a:r>
              <a:rPr lang="zh-CN" altLang="en-US" dirty="0" smtClean="0">
                <a:solidFill>
                  <a:schemeClr val="bg1"/>
                </a:solidFill>
                <a:latin typeface="仿宋" panose="02010609060101010101" pitchFamily="49" charset="-122"/>
                <a:ea typeface="仿宋" panose="02010609060101010101" pitchFamily="49" charset="-122"/>
                <a:sym typeface="+mn-ea"/>
              </a:rPr>
              <a:t>台存储设备</a:t>
            </a:r>
            <a:r>
              <a:rPr lang="en-US" altLang="zh-CN" dirty="0" smtClean="0">
                <a:solidFill>
                  <a:schemeClr val="bg1"/>
                </a:solidFill>
                <a:latin typeface="仿宋" panose="02010609060101010101" pitchFamily="49" charset="-122"/>
                <a:ea typeface="仿宋" panose="02010609060101010101" pitchFamily="49" charset="-122"/>
                <a:sym typeface="+mn-ea"/>
              </a:rPr>
              <a:t>IP</a:t>
            </a:r>
            <a:r>
              <a:rPr lang="en-US" altLang="zh-CN" dirty="0" smtClean="0">
                <a:solidFill>
                  <a:schemeClr val="bg1"/>
                </a:solidFill>
              </a:rPr>
              <a:t> </a:t>
            </a:r>
            <a:r>
              <a:rPr lang="zh-CN" altLang="en-US" dirty="0" smtClean="0">
                <a:solidFill>
                  <a:schemeClr val="bg1"/>
                </a:solidFill>
                <a:latin typeface="仿宋" panose="02010609060101010101" pitchFamily="49" charset="-122"/>
                <a:ea typeface="仿宋" panose="02010609060101010101" pitchFamily="49" charset="-122"/>
                <a:sym typeface="+mn-ea"/>
              </a:rPr>
              <a:t>地址</a:t>
            </a:r>
            <a:r>
              <a:rPr lang="en-US" altLang="zh-CN" dirty="0" smtClean="0">
                <a:solidFill>
                  <a:schemeClr val="bg1"/>
                </a:solidFill>
                <a:latin typeface="仿宋" panose="02010609060101010101" pitchFamily="49" charset="-122"/>
                <a:ea typeface="仿宋" panose="02010609060101010101" pitchFamily="49" charset="-122"/>
                <a:sym typeface="+mn-ea"/>
              </a:rPr>
              <a:t>192.168.71.140</a:t>
            </a:r>
            <a:r>
              <a:rPr lang="zh-CN" altLang="en-US" dirty="0" smtClean="0">
                <a:solidFill>
                  <a:schemeClr val="bg1"/>
                </a:solidFill>
                <a:latin typeface="仿宋" panose="02010609060101010101" pitchFamily="49" charset="-122"/>
                <a:ea typeface="仿宋" panose="02010609060101010101" pitchFamily="49" charset="-122"/>
                <a:sym typeface="+mn-ea"/>
              </a:rPr>
              <a:t>至</a:t>
            </a:r>
            <a:r>
              <a:rPr lang="en-US" altLang="zh-CN" dirty="0" smtClean="0">
                <a:solidFill>
                  <a:schemeClr val="bg1"/>
                </a:solidFill>
                <a:latin typeface="仿宋" panose="02010609060101010101" pitchFamily="49" charset="-122"/>
                <a:ea typeface="仿宋" panose="02010609060101010101" pitchFamily="49" charset="-122"/>
                <a:sym typeface="+mn-ea"/>
              </a:rPr>
              <a:t>192.168.71.154</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200000"/>
              </a:lnSpc>
              <a:buFont typeface="Wingdings" panose="05000000000000000000" pitchFamily="2" charset="2"/>
              <a:buChar char="Ø"/>
            </a:pPr>
            <a:r>
              <a:rPr lang="zh-CN" altLang="en-US" dirty="0" smtClean="0">
                <a:solidFill>
                  <a:schemeClr val="bg1"/>
                </a:solidFill>
                <a:latin typeface="仿宋" panose="02010609060101010101" pitchFamily="49" charset="-122"/>
                <a:ea typeface="仿宋" panose="02010609060101010101" pitchFamily="49" charset="-122"/>
                <a:sym typeface="+mn-ea"/>
              </a:rPr>
              <a:t>磁盘阵列设备品牌型号：海康威视</a:t>
            </a:r>
            <a:r>
              <a:rPr lang="en-US" altLang="zh-CN" dirty="0" smtClean="0">
                <a:solidFill>
                  <a:schemeClr val="bg1"/>
                </a:solidFill>
                <a:latin typeface="仿宋" panose="02010609060101010101" pitchFamily="49" charset="-122"/>
                <a:ea typeface="仿宋" panose="02010609060101010101" pitchFamily="49" charset="-122"/>
                <a:sym typeface="+mn-ea"/>
              </a:rPr>
              <a:t>DS-AT1000S/192T</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pPr>
            <a:r>
              <a:rPr lang="en-US" altLang="zh-CN" b="1" dirty="0" smtClean="0">
                <a:solidFill>
                  <a:schemeClr val="bg1"/>
                </a:solidFill>
                <a:latin typeface="仿宋" panose="02010609060101010101" pitchFamily="49" charset="-122"/>
                <a:ea typeface="仿宋" panose="02010609060101010101" pitchFamily="49" charset="-122"/>
                <a:sym typeface="+mn-ea"/>
              </a:rPr>
              <a:t>6.</a:t>
            </a:r>
            <a:r>
              <a:rPr lang="zh-CN" altLang="en-US" b="1" dirty="0" smtClean="0">
                <a:solidFill>
                  <a:schemeClr val="bg1"/>
                </a:solidFill>
                <a:latin typeface="仿宋" panose="02010609060101010101" pitchFamily="49" charset="-122"/>
                <a:ea typeface="仿宋" panose="02010609060101010101" pitchFamily="49" charset="-122"/>
                <a:sym typeface="+mn-ea"/>
              </a:rPr>
              <a:t>软件、服务器配置</a:t>
            </a:r>
            <a:r>
              <a:rPr lang="en-US" altLang="zh-CN" b="1" dirty="0" smtClean="0">
                <a:solidFill>
                  <a:schemeClr val="bg1"/>
                </a:solidFill>
                <a:latin typeface="仿宋" panose="02010609060101010101" pitchFamily="49" charset="-122"/>
                <a:ea typeface="仿宋" panose="02010609060101010101" pitchFamily="49" charset="-122"/>
                <a:sym typeface="+mn-ea"/>
              </a:rPr>
              <a:t>;</a:t>
            </a:r>
            <a:endParaRPr lang="en-US" altLang="zh-CN" b="1"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pPr>
            <a:r>
              <a:rPr lang="en-US" altLang="zh-CN" dirty="0" smtClean="0">
                <a:solidFill>
                  <a:schemeClr val="bg1"/>
                </a:solidFill>
                <a:latin typeface="仿宋" panose="02010609060101010101" pitchFamily="49" charset="-122"/>
                <a:ea typeface="仿宋" panose="02010609060101010101" pitchFamily="49" charset="-122"/>
                <a:sym typeface="+mn-ea"/>
              </a:rPr>
              <a:t> A-5</a:t>
            </a:r>
            <a:r>
              <a:rPr lang="zh-CN" altLang="zh-CN" dirty="0" smtClean="0">
                <a:solidFill>
                  <a:schemeClr val="bg1"/>
                </a:solidFill>
                <a:latin typeface="仿宋" panose="02010609060101010101" pitchFamily="49" charset="-122"/>
                <a:ea typeface="仿宋" panose="02010609060101010101" pitchFamily="49" charset="-122"/>
                <a:sym typeface="+mn-ea"/>
              </a:rPr>
              <a:t>目前采用海康威视</a:t>
            </a:r>
            <a:r>
              <a:rPr lang="en-US" altLang="zh-CN" dirty="0" smtClean="0">
                <a:solidFill>
                  <a:schemeClr val="bg1"/>
                </a:solidFill>
                <a:latin typeface="仿宋" panose="02010609060101010101" pitchFamily="49" charset="-122"/>
                <a:ea typeface="仿宋" panose="02010609060101010101" pitchFamily="49" charset="-122"/>
                <a:sym typeface="+mn-ea"/>
              </a:rPr>
              <a:t>ivms-8700</a:t>
            </a:r>
            <a:r>
              <a:rPr lang="zh-CN" altLang="en-US" dirty="0" smtClean="0">
                <a:solidFill>
                  <a:schemeClr val="bg1"/>
                </a:solidFill>
                <a:latin typeface="仿宋" panose="02010609060101010101" pitchFamily="49" charset="-122"/>
                <a:ea typeface="仿宋" panose="02010609060101010101" pitchFamily="49" charset="-122"/>
                <a:sym typeface="+mn-ea"/>
              </a:rPr>
              <a:t>安防管理平台。</a:t>
            </a:r>
            <a:endParaRPr lang="zh-CN" altLang="en-US" dirty="0" smtClean="0">
              <a:solidFill>
                <a:schemeClr val="bg1"/>
              </a:solidFill>
              <a:latin typeface="仿宋" panose="02010609060101010101" pitchFamily="49" charset="-122"/>
              <a:ea typeface="仿宋" panose="02010609060101010101" pitchFamily="49" charset="-122"/>
              <a:sym typeface="+mn-ea"/>
            </a:endParaRPr>
          </a:p>
        </p:txBody>
      </p:sp>
      <p:sp>
        <p:nvSpPr>
          <p:cNvPr id="5" name="TextBox 4"/>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监控</a:t>
            </a:r>
            <a:r>
              <a:rPr lang="zh-CN" altLang="en-US" sz="2400" b="1" dirty="0">
                <a:solidFill>
                  <a:schemeClr val="accent1"/>
                </a:solidFill>
              </a:rPr>
              <a:t>系统</a:t>
            </a:r>
            <a:r>
              <a:rPr lang="zh-CN" altLang="en-US" sz="2400" b="1" dirty="0" smtClean="0">
                <a:solidFill>
                  <a:schemeClr val="accent1"/>
                </a:solidFill>
              </a:rPr>
              <a:t>配置</a:t>
            </a:r>
            <a:endParaRPr lang="zh-CN" altLang="en-US" sz="2400" b="1" dirty="0">
              <a:solidFill>
                <a:schemeClr val="accent1"/>
              </a:solidFill>
            </a:endParaRPr>
          </a:p>
        </p:txBody>
      </p:sp>
      <p:pic>
        <p:nvPicPr>
          <p:cNvPr id="6" name="图片 5" descr="C:\Users\Administrator\Desktop\微信图片_20190330171624.jpg微信图片_20190330171624"/>
          <p:cNvPicPr>
            <a:picLocks noChangeAspect="1"/>
          </p:cNvPicPr>
          <p:nvPr/>
        </p:nvPicPr>
        <p:blipFill>
          <a:blip r:embed="rId1" cstate="print"/>
          <a:srcRect/>
          <a:stretch>
            <a:fillRect/>
          </a:stretch>
        </p:blipFill>
        <p:spPr>
          <a:xfrm>
            <a:off x="7521284" y="1282951"/>
            <a:ext cx="3527425" cy="4702810"/>
          </a:xfrm>
          <a:prstGeom prst="rect">
            <a:avLst/>
          </a:prstGeom>
        </p:spPr>
      </p:pic>
      <p:sp>
        <p:nvSpPr>
          <p:cNvPr id="3" name="文本框 2"/>
          <p:cNvSpPr txBox="1"/>
          <p:nvPr/>
        </p:nvSpPr>
        <p:spPr>
          <a:xfrm>
            <a:off x="368300" y="866140"/>
            <a:ext cx="1958340" cy="368300"/>
          </a:xfrm>
          <a:prstGeom prst="rect">
            <a:avLst/>
          </a:prstGeom>
          <a:noFill/>
        </p:spPr>
        <p:txBody>
          <a:bodyPr wrap="none" rtlCol="0" anchor="t">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监控系统配置</a:t>
            </a:r>
            <a:endParaRPr lang="zh-CN" altLang="en-US"/>
          </a:p>
        </p:txBody>
      </p:sp>
      <p:sp>
        <p:nvSpPr>
          <p:cNvPr id="8" name="圆角矩形标注 7"/>
          <p:cNvSpPr/>
          <p:nvPr/>
        </p:nvSpPr>
        <p:spPr>
          <a:xfrm>
            <a:off x="7896225" y="1340485"/>
            <a:ext cx="1656080" cy="86423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每台存</a:t>
            </a:r>
            <a:endParaRPr lang="zh-CN" altLang="en-US" sz="2400"/>
          </a:p>
          <a:p>
            <a:pPr algn="ctr"/>
            <a:r>
              <a:rPr lang="zh-CN" altLang="en-US" sz="2400"/>
              <a:t>储设备</a:t>
            </a:r>
            <a:endParaRPr lang="zh-CN" altLang="en-US" sz="2400"/>
          </a:p>
        </p:txBody>
      </p:sp>
      <p:sp>
        <p:nvSpPr>
          <p:cNvPr id="9" name="圆角矩形标注 8"/>
          <p:cNvSpPr/>
          <p:nvPr/>
        </p:nvSpPr>
        <p:spPr>
          <a:xfrm>
            <a:off x="7626985" y="2640330"/>
            <a:ext cx="1668145" cy="60579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磁盘阵列</a:t>
            </a:r>
            <a:endParaRPr lang="zh-CN" altLang="en-US" sz="2400"/>
          </a:p>
        </p:txBody>
      </p:sp>
    </p:spTree>
  </p:cSld>
  <p:clrMapOvr>
    <a:masterClrMapping/>
  </p:clrMapOvr>
  <p:transition spd="med">
    <p:diamon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grpSp>
        <p:nvGrpSpPr>
          <p:cNvPr id="7181" name="组合 7180"/>
          <p:cNvGrpSpPr/>
          <p:nvPr/>
        </p:nvGrpSpPr>
        <p:grpSpPr>
          <a:xfrm>
            <a:off x="1922577" y="1124744"/>
            <a:ext cx="9502015" cy="5343400"/>
            <a:chOff x="2498641" y="1067726"/>
            <a:chExt cx="9502015" cy="5343400"/>
          </a:xfrm>
        </p:grpSpPr>
        <p:pic>
          <p:nvPicPr>
            <p:cNvPr id="1026" name="Picture 2" descr="C:\Users\yh76 njt6junyha   b\Desktop\门禁照片\95c3ede86db4369e8db351950564361.jpg"/>
            <p:cNvPicPr>
              <a:picLocks noChangeAspect="1" noChangeArrowheads="1"/>
            </p:cNvPicPr>
            <p:nvPr/>
          </p:nvPicPr>
          <p:blipFill>
            <a:blip r:embed="rId1" cstate="print"/>
            <a:srcRect/>
            <a:stretch>
              <a:fillRect/>
            </a:stretch>
          </p:blipFill>
          <p:spPr bwMode="auto">
            <a:xfrm>
              <a:off x="8402939" y="5085184"/>
              <a:ext cx="864096" cy="864096"/>
            </a:xfrm>
            <a:prstGeom prst="rect">
              <a:avLst/>
            </a:prstGeom>
            <a:noFill/>
          </p:spPr>
        </p:pic>
        <p:pic>
          <p:nvPicPr>
            <p:cNvPr id="1027" name="Picture 3" descr="C:\Users\yh76 njt6junyha   b\Desktop\门禁照片\2345截图20190306161632.jpg"/>
            <p:cNvPicPr>
              <a:picLocks noChangeAspect="1" noChangeArrowheads="1"/>
            </p:cNvPicPr>
            <p:nvPr/>
          </p:nvPicPr>
          <p:blipFill>
            <a:blip r:embed="rId2" cstate="print"/>
            <a:srcRect/>
            <a:stretch>
              <a:fillRect/>
            </a:stretch>
          </p:blipFill>
          <p:spPr bwMode="auto">
            <a:xfrm>
              <a:off x="9090025" y="3501008"/>
              <a:ext cx="852710" cy="792088"/>
            </a:xfrm>
            <a:prstGeom prst="rect">
              <a:avLst/>
            </a:prstGeom>
            <a:noFill/>
          </p:spPr>
        </p:pic>
        <p:pic>
          <p:nvPicPr>
            <p:cNvPr id="1028" name="Picture 4" descr="C:\Users\yh76 njt6junyha   b\Desktop\门禁照片\53200aefc9934315b1e73bbe21473a3.jpg"/>
            <p:cNvPicPr>
              <a:picLocks noChangeAspect="1" noChangeArrowheads="1"/>
            </p:cNvPicPr>
            <p:nvPr/>
          </p:nvPicPr>
          <p:blipFill>
            <a:blip r:embed="rId3" cstate="print"/>
            <a:srcRect/>
            <a:stretch>
              <a:fillRect/>
            </a:stretch>
          </p:blipFill>
          <p:spPr bwMode="auto">
            <a:xfrm>
              <a:off x="9696400" y="5085184"/>
              <a:ext cx="864096" cy="864096"/>
            </a:xfrm>
            <a:prstGeom prst="rect">
              <a:avLst/>
            </a:prstGeom>
            <a:noFill/>
          </p:spPr>
        </p:pic>
        <p:pic>
          <p:nvPicPr>
            <p:cNvPr id="1029" name="Picture 5" descr="C:\Users\yh76 njt6junyha   b\Desktop\门禁照片\78790589283cc596ad19f9206d2f419.jpg"/>
            <p:cNvPicPr>
              <a:picLocks noChangeAspect="1" noChangeArrowheads="1"/>
            </p:cNvPicPr>
            <p:nvPr/>
          </p:nvPicPr>
          <p:blipFill>
            <a:blip r:embed="rId4" cstate="print"/>
            <a:srcRect/>
            <a:stretch>
              <a:fillRect/>
            </a:stretch>
          </p:blipFill>
          <p:spPr bwMode="auto">
            <a:xfrm>
              <a:off x="7032104" y="5021668"/>
              <a:ext cx="1007845" cy="1009712"/>
            </a:xfrm>
            <a:prstGeom prst="rect">
              <a:avLst/>
            </a:prstGeom>
            <a:noFill/>
          </p:spPr>
        </p:pic>
        <p:pic>
          <p:nvPicPr>
            <p:cNvPr id="1031" name="Picture 7" descr="C:\Users\yh76 njt6junyha   b\Desktop\门禁照片\微信截图_20190306154222.png"/>
            <p:cNvPicPr>
              <a:picLocks noChangeAspect="1" noChangeArrowheads="1"/>
            </p:cNvPicPr>
            <p:nvPr/>
          </p:nvPicPr>
          <p:blipFill>
            <a:blip r:embed="rId5" cstate="print"/>
            <a:srcRect/>
            <a:stretch>
              <a:fillRect/>
            </a:stretch>
          </p:blipFill>
          <p:spPr bwMode="auto">
            <a:xfrm>
              <a:off x="10920536" y="5053623"/>
              <a:ext cx="1080120" cy="1061335"/>
            </a:xfrm>
            <a:prstGeom prst="rect">
              <a:avLst/>
            </a:prstGeom>
            <a:noFill/>
          </p:spPr>
        </p:pic>
        <p:sp>
          <p:nvSpPr>
            <p:cNvPr id="15" name="TextBox 14"/>
            <p:cNvSpPr txBox="1"/>
            <p:nvPr/>
          </p:nvSpPr>
          <p:spPr>
            <a:xfrm>
              <a:off x="8366935" y="6031380"/>
              <a:ext cx="936104" cy="369332"/>
            </a:xfrm>
            <a:prstGeom prst="rect">
              <a:avLst/>
            </a:prstGeom>
            <a:noFill/>
          </p:spPr>
          <p:txBody>
            <a:bodyPr wrap="square" rtlCol="0">
              <a:spAutoFit/>
            </a:bodyPr>
            <a:lstStyle/>
            <a:p>
              <a:pPr algn="ctr"/>
              <a:r>
                <a:rPr lang="zh-CN" altLang="en-US" dirty="0" smtClean="0"/>
                <a:t>读卡器</a:t>
              </a:r>
              <a:endParaRPr lang="zh-CN" altLang="en-US" dirty="0"/>
            </a:p>
          </p:txBody>
        </p:sp>
        <p:sp>
          <p:nvSpPr>
            <p:cNvPr id="16" name="TextBox 15"/>
            <p:cNvSpPr txBox="1"/>
            <p:nvPr/>
          </p:nvSpPr>
          <p:spPr>
            <a:xfrm>
              <a:off x="9516380" y="6041794"/>
              <a:ext cx="1224136" cy="369332"/>
            </a:xfrm>
            <a:prstGeom prst="rect">
              <a:avLst/>
            </a:prstGeom>
            <a:noFill/>
          </p:spPr>
          <p:txBody>
            <a:bodyPr wrap="square" rtlCol="0">
              <a:spAutoFit/>
            </a:bodyPr>
            <a:lstStyle/>
            <a:p>
              <a:pPr algn="ctr"/>
              <a:r>
                <a:rPr lang="zh-CN" altLang="en-US" dirty="0" smtClean="0"/>
                <a:t>破碎开关</a:t>
              </a:r>
              <a:endParaRPr lang="zh-CN" altLang="en-US" dirty="0"/>
            </a:p>
          </p:txBody>
        </p:sp>
        <p:sp>
          <p:nvSpPr>
            <p:cNvPr id="17" name="TextBox 16"/>
            <p:cNvSpPr txBox="1"/>
            <p:nvPr/>
          </p:nvSpPr>
          <p:spPr>
            <a:xfrm>
              <a:off x="10992544" y="6021288"/>
              <a:ext cx="936104" cy="369332"/>
            </a:xfrm>
            <a:prstGeom prst="rect">
              <a:avLst/>
            </a:prstGeom>
            <a:noFill/>
          </p:spPr>
          <p:txBody>
            <a:bodyPr wrap="square" rtlCol="0">
              <a:spAutoFit/>
            </a:bodyPr>
            <a:lstStyle/>
            <a:p>
              <a:pPr algn="ctr"/>
              <a:r>
                <a:rPr lang="zh-CN" altLang="en-US" dirty="0" smtClean="0"/>
                <a:t>电磁锁</a:t>
              </a:r>
              <a:endParaRPr lang="zh-CN" altLang="en-US" dirty="0"/>
            </a:p>
          </p:txBody>
        </p:sp>
        <p:sp>
          <p:nvSpPr>
            <p:cNvPr id="18" name="TextBox 17"/>
            <p:cNvSpPr txBox="1"/>
            <p:nvPr/>
          </p:nvSpPr>
          <p:spPr>
            <a:xfrm>
              <a:off x="6959962" y="6041794"/>
              <a:ext cx="1152128" cy="369332"/>
            </a:xfrm>
            <a:prstGeom prst="rect">
              <a:avLst/>
            </a:prstGeom>
            <a:noFill/>
          </p:spPr>
          <p:txBody>
            <a:bodyPr wrap="square" rtlCol="0">
              <a:spAutoFit/>
            </a:bodyPr>
            <a:lstStyle/>
            <a:p>
              <a:pPr algn="ctr"/>
              <a:r>
                <a:rPr lang="zh-CN" altLang="en-US" dirty="0" smtClean="0"/>
                <a:t>出门按钮</a:t>
              </a:r>
              <a:endParaRPr lang="zh-CN" altLang="en-US" dirty="0"/>
            </a:p>
          </p:txBody>
        </p:sp>
        <p:pic>
          <p:nvPicPr>
            <p:cNvPr id="7172"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704" b="28085"/>
            <a:stretch>
              <a:fillRect/>
            </a:stretch>
          </p:blipFill>
          <p:spPr bwMode="auto">
            <a:xfrm>
              <a:off x="8333593" y="2420887"/>
              <a:ext cx="2365573" cy="541057"/>
            </a:xfrm>
            <a:prstGeom prst="rect">
              <a:avLst/>
            </a:prstGeom>
            <a:noFill/>
          </p:spPr>
        </p:pic>
        <p:grpSp>
          <p:nvGrpSpPr>
            <p:cNvPr id="30" name="组合 29"/>
            <p:cNvGrpSpPr/>
            <p:nvPr/>
          </p:nvGrpSpPr>
          <p:grpSpPr>
            <a:xfrm>
              <a:off x="2642581" y="1067726"/>
              <a:ext cx="3492839" cy="901206"/>
              <a:chOff x="1900858" y="1229444"/>
              <a:chExt cx="3492839" cy="901206"/>
            </a:xfrm>
          </p:grpSpPr>
          <p:pic>
            <p:nvPicPr>
              <p:cNvPr id="7171"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0436"/>
              <a:stretch>
                <a:fillRect/>
              </a:stretch>
            </p:blipFill>
            <p:spPr bwMode="auto">
              <a:xfrm>
                <a:off x="2800346" y="1229444"/>
                <a:ext cx="2593351" cy="901206"/>
              </a:xfrm>
              <a:prstGeom prst="rect">
                <a:avLst/>
              </a:prstGeom>
              <a:noFill/>
            </p:spPr>
          </p:pic>
          <p:sp>
            <p:nvSpPr>
              <p:cNvPr id="20" name="TextBox 19"/>
              <p:cNvSpPr txBox="1"/>
              <p:nvPr/>
            </p:nvSpPr>
            <p:spPr>
              <a:xfrm>
                <a:off x="1900858" y="1495381"/>
                <a:ext cx="1008112" cy="369332"/>
              </a:xfrm>
              <a:prstGeom prst="rect">
                <a:avLst/>
              </a:prstGeom>
              <a:noFill/>
            </p:spPr>
            <p:txBody>
              <a:bodyPr wrap="square" rtlCol="0">
                <a:spAutoFit/>
              </a:bodyPr>
              <a:lstStyle/>
              <a:p>
                <a:r>
                  <a:rPr lang="zh-CN" altLang="en-US" dirty="0" smtClean="0"/>
                  <a:t>服务器</a:t>
                </a:r>
                <a:endParaRPr lang="zh-CN" altLang="en-US" dirty="0"/>
              </a:p>
            </p:txBody>
          </p:sp>
        </p:grpSp>
        <p:sp>
          <p:nvSpPr>
            <p:cNvPr id="21" name="TextBox 20"/>
            <p:cNvSpPr txBox="1"/>
            <p:nvPr/>
          </p:nvSpPr>
          <p:spPr>
            <a:xfrm>
              <a:off x="10056440" y="3712386"/>
              <a:ext cx="1008112" cy="369332"/>
            </a:xfrm>
            <a:prstGeom prst="rect">
              <a:avLst/>
            </a:prstGeom>
            <a:noFill/>
          </p:spPr>
          <p:txBody>
            <a:bodyPr wrap="square" rtlCol="0">
              <a:spAutoFit/>
            </a:bodyPr>
            <a:lstStyle/>
            <a:p>
              <a:pPr algn="ctr"/>
              <a:r>
                <a:rPr lang="zh-CN" altLang="en-US" dirty="0" smtClean="0"/>
                <a:t>控制器</a:t>
              </a:r>
              <a:endParaRPr lang="zh-CN" altLang="en-US" dirty="0"/>
            </a:p>
          </p:txBody>
        </p:sp>
        <p:sp>
          <p:nvSpPr>
            <p:cNvPr id="19" name="TextBox 18"/>
            <p:cNvSpPr txBox="1"/>
            <p:nvPr/>
          </p:nvSpPr>
          <p:spPr>
            <a:xfrm>
              <a:off x="10760718" y="2506749"/>
              <a:ext cx="1008112" cy="369332"/>
            </a:xfrm>
            <a:prstGeom prst="rect">
              <a:avLst/>
            </a:prstGeom>
            <a:noFill/>
          </p:spPr>
          <p:txBody>
            <a:bodyPr wrap="square" rtlCol="0">
              <a:spAutoFit/>
            </a:bodyPr>
            <a:lstStyle/>
            <a:p>
              <a:pPr algn="ctr"/>
              <a:r>
                <a:rPr lang="zh-CN" altLang="en-US" dirty="0" smtClean="0"/>
                <a:t>交换机</a:t>
              </a:r>
              <a:endParaRPr lang="zh-CN" altLang="en-US" dirty="0"/>
            </a:p>
          </p:txBody>
        </p:sp>
        <p:cxnSp>
          <p:nvCxnSpPr>
            <p:cNvPr id="4" name="直接连接符 3"/>
            <p:cNvCxnSpPr>
              <a:stCxn id="1027" idx="2"/>
              <a:endCxn id="1029" idx="0"/>
            </p:cNvCxnSpPr>
            <p:nvPr/>
          </p:nvCxnSpPr>
          <p:spPr>
            <a:xfrm flipH="1">
              <a:off x="7536027" y="4293096"/>
              <a:ext cx="1980353" cy="7285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1026" idx="0"/>
              <a:endCxn id="1027" idx="2"/>
            </p:cNvCxnSpPr>
            <p:nvPr/>
          </p:nvCxnSpPr>
          <p:spPr>
            <a:xfrm flipV="1">
              <a:off x="8834987" y="4293096"/>
              <a:ext cx="681393" cy="792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1028" idx="0"/>
              <a:endCxn id="1027" idx="2"/>
            </p:cNvCxnSpPr>
            <p:nvPr/>
          </p:nvCxnSpPr>
          <p:spPr>
            <a:xfrm flipH="1" flipV="1">
              <a:off x="9516380" y="4293096"/>
              <a:ext cx="612068" cy="7920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031" idx="0"/>
              <a:endCxn id="1027" idx="2"/>
            </p:cNvCxnSpPr>
            <p:nvPr/>
          </p:nvCxnSpPr>
          <p:spPr>
            <a:xfrm flipH="1" flipV="1">
              <a:off x="9516380" y="4293096"/>
              <a:ext cx="1944216" cy="7605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027" idx="0"/>
              <a:endCxn id="7172" idx="2"/>
            </p:cNvCxnSpPr>
            <p:nvPr/>
          </p:nvCxnSpPr>
          <p:spPr>
            <a:xfrm flipV="1">
              <a:off x="9516380" y="2961944"/>
              <a:ext cx="0" cy="539064"/>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2498641" y="2493588"/>
              <a:ext cx="3517625" cy="423026"/>
              <a:chOff x="1876072" y="2918643"/>
              <a:chExt cx="3517625" cy="423026"/>
            </a:xfrm>
          </p:grpSpPr>
          <p:pic>
            <p:nvPicPr>
              <p:cNvPr id="36"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1712" b="28085"/>
              <a:stretch>
                <a:fillRect/>
              </a:stretch>
            </p:blipFill>
            <p:spPr bwMode="auto">
              <a:xfrm>
                <a:off x="3028124" y="2918643"/>
                <a:ext cx="2365573" cy="423026"/>
              </a:xfrm>
              <a:prstGeom prst="rect">
                <a:avLst/>
              </a:prstGeom>
              <a:noFill/>
            </p:spPr>
          </p:pic>
          <p:sp>
            <p:nvSpPr>
              <p:cNvPr id="37" name="TextBox 36"/>
              <p:cNvSpPr txBox="1"/>
              <p:nvPr/>
            </p:nvSpPr>
            <p:spPr>
              <a:xfrm>
                <a:off x="1876072" y="2945490"/>
                <a:ext cx="1174827" cy="369332"/>
              </a:xfrm>
              <a:prstGeom prst="rect">
                <a:avLst/>
              </a:prstGeom>
              <a:noFill/>
            </p:spPr>
            <p:txBody>
              <a:bodyPr wrap="square" rtlCol="0">
                <a:spAutoFit/>
              </a:bodyPr>
              <a:lstStyle/>
              <a:p>
                <a:pPr algn="ctr"/>
                <a:r>
                  <a:rPr lang="zh-CN" altLang="en-US" dirty="0" smtClean="0"/>
                  <a:t>交换机</a:t>
                </a:r>
                <a:endParaRPr lang="zh-CN" altLang="en-US" dirty="0"/>
              </a:p>
            </p:txBody>
          </p:sp>
        </p:grpSp>
        <p:pic>
          <p:nvPicPr>
            <p:cNvPr id="31" name="图片 30"/>
            <p:cNvPicPr>
              <a:picLocks noChangeAspect="1"/>
            </p:cNvPicPr>
            <p:nvPr/>
          </p:nvPicPr>
          <p:blipFill rotWithShape="1">
            <a:blip r:embed="rId8" cstate="print">
              <a:extLst>
                <a:ext uri="{28A0092B-C50C-407E-A947-70E740481C1C}">
                  <a14:useLocalDpi xmlns:a14="http://schemas.microsoft.com/office/drawing/2010/main" val="0"/>
                </a:ext>
              </a:extLst>
            </a:blip>
            <a:srcRect t="17909" b="6633"/>
            <a:stretch>
              <a:fillRect/>
            </a:stretch>
          </p:blipFill>
          <p:spPr>
            <a:xfrm>
              <a:off x="4074865" y="3997619"/>
              <a:ext cx="1527760" cy="1319526"/>
            </a:xfrm>
            <a:prstGeom prst="rect">
              <a:avLst/>
            </a:prstGeom>
          </p:spPr>
        </p:pic>
        <p:cxnSp>
          <p:nvCxnSpPr>
            <p:cNvPr id="7169" name="直接连接符 7168"/>
            <p:cNvCxnSpPr/>
            <p:nvPr/>
          </p:nvCxnSpPr>
          <p:spPr>
            <a:xfrm flipH="1">
              <a:off x="3303490" y="3231476"/>
              <a:ext cx="86251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73" name="直接连接符 7172"/>
            <p:cNvCxnSpPr/>
            <p:nvPr/>
          </p:nvCxnSpPr>
          <p:spPr>
            <a:xfrm>
              <a:off x="6816080" y="1122466"/>
              <a:ext cx="0" cy="50834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76" name="直接连接符 7175"/>
            <p:cNvCxnSpPr>
              <a:stCxn id="7172" idx="1"/>
              <a:endCxn id="36" idx="3"/>
            </p:cNvCxnSpPr>
            <p:nvPr/>
          </p:nvCxnSpPr>
          <p:spPr>
            <a:xfrm flipH="1">
              <a:off x="6016266" y="2691416"/>
              <a:ext cx="2317327" cy="13685"/>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6" idx="0"/>
              <a:endCxn id="7171" idx="2"/>
            </p:cNvCxnSpPr>
            <p:nvPr/>
          </p:nvCxnSpPr>
          <p:spPr>
            <a:xfrm flipV="1">
              <a:off x="4833480" y="1968932"/>
              <a:ext cx="5265" cy="52465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31" idx="0"/>
              <a:endCxn id="36" idx="2"/>
            </p:cNvCxnSpPr>
            <p:nvPr/>
          </p:nvCxnSpPr>
          <p:spPr>
            <a:xfrm flipH="1" flipV="1">
              <a:off x="4833480" y="2916614"/>
              <a:ext cx="5265" cy="108100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03757" y="1212424"/>
              <a:ext cx="371390" cy="1200329"/>
            </a:xfrm>
            <a:prstGeom prst="rect">
              <a:avLst/>
            </a:prstGeom>
            <a:noFill/>
          </p:spPr>
          <p:txBody>
            <a:bodyPr wrap="square" rtlCol="0">
              <a:spAutoFit/>
            </a:bodyPr>
            <a:lstStyle/>
            <a:p>
              <a:pPr algn="ctr"/>
              <a:r>
                <a:rPr lang="zh-CN" altLang="en-US" dirty="0" smtClean="0"/>
                <a:t>安控中心</a:t>
              </a:r>
              <a:endParaRPr lang="zh-CN" altLang="en-US" dirty="0"/>
            </a:p>
          </p:txBody>
        </p:sp>
        <p:sp>
          <p:nvSpPr>
            <p:cNvPr id="56" name="TextBox 55"/>
            <p:cNvSpPr txBox="1"/>
            <p:nvPr/>
          </p:nvSpPr>
          <p:spPr>
            <a:xfrm>
              <a:off x="6888088" y="1482568"/>
              <a:ext cx="371390" cy="923330"/>
            </a:xfrm>
            <a:prstGeom prst="rect">
              <a:avLst/>
            </a:prstGeom>
            <a:noFill/>
          </p:spPr>
          <p:txBody>
            <a:bodyPr wrap="square" rtlCol="0">
              <a:spAutoFit/>
            </a:bodyPr>
            <a:lstStyle/>
            <a:p>
              <a:pPr algn="ctr"/>
              <a:r>
                <a:rPr lang="zh-CN" altLang="en-US" dirty="0" smtClean="0"/>
                <a:t>弱电间</a:t>
              </a:r>
              <a:endParaRPr lang="zh-CN" altLang="en-US" dirty="0"/>
            </a:p>
          </p:txBody>
        </p:sp>
        <p:sp>
          <p:nvSpPr>
            <p:cNvPr id="57" name="TextBox 56"/>
            <p:cNvSpPr txBox="1"/>
            <p:nvPr/>
          </p:nvSpPr>
          <p:spPr>
            <a:xfrm>
              <a:off x="6888088" y="3481553"/>
              <a:ext cx="371390" cy="1200329"/>
            </a:xfrm>
            <a:prstGeom prst="rect">
              <a:avLst/>
            </a:prstGeom>
            <a:noFill/>
          </p:spPr>
          <p:txBody>
            <a:bodyPr wrap="square" rtlCol="0">
              <a:spAutoFit/>
            </a:bodyPr>
            <a:lstStyle/>
            <a:p>
              <a:pPr algn="ctr"/>
              <a:r>
                <a:rPr lang="zh-CN" altLang="en-US" dirty="0" smtClean="0"/>
                <a:t>现场门禁</a:t>
              </a:r>
              <a:endParaRPr lang="zh-CN" altLang="en-US" dirty="0"/>
            </a:p>
          </p:txBody>
        </p:sp>
        <p:sp>
          <p:nvSpPr>
            <p:cNvPr id="58" name="TextBox 57"/>
            <p:cNvSpPr txBox="1"/>
            <p:nvPr/>
          </p:nvSpPr>
          <p:spPr>
            <a:xfrm>
              <a:off x="6403757" y="3471028"/>
              <a:ext cx="371390" cy="1200329"/>
            </a:xfrm>
            <a:prstGeom prst="rect">
              <a:avLst/>
            </a:prstGeom>
            <a:noFill/>
          </p:spPr>
          <p:txBody>
            <a:bodyPr wrap="square" rtlCol="0">
              <a:spAutoFit/>
            </a:bodyPr>
            <a:lstStyle/>
            <a:p>
              <a:pPr algn="ctr"/>
              <a:r>
                <a:rPr lang="zh-CN" altLang="en-US" dirty="0" smtClean="0"/>
                <a:t>监控中心</a:t>
              </a:r>
              <a:endParaRPr lang="zh-CN" altLang="en-US" dirty="0"/>
            </a:p>
          </p:txBody>
        </p:sp>
      </p:grpSp>
      <p:sp>
        <p:nvSpPr>
          <p:cNvPr id="7183" name="TextBox 7182"/>
          <p:cNvSpPr txBox="1"/>
          <p:nvPr/>
        </p:nvSpPr>
        <p:spPr>
          <a:xfrm>
            <a:off x="8347123" y="1179484"/>
            <a:ext cx="2266506" cy="922020"/>
          </a:xfrm>
          <a:prstGeom prst="rect">
            <a:avLst/>
          </a:prstGeom>
          <a:noFill/>
        </p:spPr>
        <p:txBody>
          <a:bodyPr wrap="square" rtlCol="0">
            <a:spAutoFit/>
          </a:bodyPr>
          <a:lstStyle/>
          <a:p>
            <a:r>
              <a:rPr lang="en-US" altLang="zh-CN" dirty="0"/>
              <a:t>A-5</a:t>
            </a:r>
            <a:r>
              <a:rPr lang="zh-CN" altLang="en-US" dirty="0"/>
              <a:t>数据中心目前采用中控百傲瑞达门禁监控系统。</a:t>
            </a:r>
            <a:endParaRPr lang="zh-CN" altLang="en-US" dirty="0"/>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门禁系统</a:t>
            </a:r>
            <a:r>
              <a:rPr lang="zh-CN" altLang="en-US" sz="2400" b="1" dirty="0" smtClean="0">
                <a:solidFill>
                  <a:schemeClr val="accent1"/>
                </a:solidFill>
              </a:rPr>
              <a:t>配置</a:t>
            </a:r>
            <a:endParaRPr lang="zh-CN" altLang="en-US" sz="2400" b="1" dirty="0">
              <a:solidFill>
                <a:schemeClr val="accent1"/>
              </a:solidFill>
            </a:endParaRPr>
          </a:p>
        </p:txBody>
      </p:sp>
      <p:pic>
        <p:nvPicPr>
          <p:cNvPr id="49" name="Picture 29" descr="C:\Users\yh76 njt6junyha   b\Desktop\d721dd3e5256ca602a3491df48aa1bf_看图王.jpgd721dd3e5256ca602a3491df48aa1bf_看图王"/>
          <p:cNvPicPr>
            <a:picLocks noChangeAspect="1" noChangeArrowheads="1"/>
          </p:cNvPicPr>
          <p:nvPr/>
        </p:nvPicPr>
        <p:blipFill>
          <a:blip r:embed="rId9" cstate="print"/>
          <a:srcRect/>
          <a:stretch>
            <a:fillRect/>
          </a:stretch>
        </p:blipFill>
        <p:spPr bwMode="auto">
          <a:xfrm>
            <a:off x="2966085" y="1123950"/>
            <a:ext cx="2593975" cy="901700"/>
          </a:xfrm>
          <a:prstGeom prst="rect">
            <a:avLst/>
          </a:prstGeom>
          <a:noFill/>
        </p:spPr>
      </p:pic>
      <p:sp>
        <p:nvSpPr>
          <p:cNvPr id="5" name="矩形 4"/>
          <p:cNvSpPr/>
          <p:nvPr/>
        </p:nvSpPr>
        <p:spPr>
          <a:xfrm>
            <a:off x="406589" y="865029"/>
            <a:ext cx="1901190" cy="706755"/>
          </a:xfrm>
          <a:prstGeom prst="rect">
            <a:avLst/>
          </a:prstGeom>
        </p:spPr>
        <p:txBody>
          <a:bodyPr wrap="none">
            <a:spAutoFit/>
          </a:bodyPr>
          <a:lstStyle/>
          <a:p>
            <a:r>
              <a:rPr lang="en-US" altLang="zh-CN" sz="2000" b="1" dirty="0" smtClean="0">
                <a:solidFill>
                  <a:schemeClr val="accent6">
                    <a:lumMod val="75000"/>
                  </a:schemeClr>
                </a:solidFill>
                <a:sym typeface="+mn-ea"/>
              </a:rPr>
              <a:t>A-5</a:t>
            </a:r>
            <a:r>
              <a:rPr lang="zh-CN" altLang="en-US" sz="2000" b="1" dirty="0" smtClean="0">
                <a:solidFill>
                  <a:schemeClr val="accent6">
                    <a:lumMod val="75000"/>
                  </a:schemeClr>
                </a:solidFill>
                <a:sym typeface="+mn-ea"/>
              </a:rPr>
              <a:t>门禁结构图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spTree>
  </p:cSld>
  <p:clrMapOvr>
    <a:masterClrMapping/>
  </p:clrMapOvr>
  <p:transition>
    <p:wedg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 167"/>
          <p:cNvSpPr/>
          <p:nvPr/>
        </p:nvSpPr>
        <p:spPr>
          <a:xfrm>
            <a:off x="417830" y="1520825"/>
            <a:ext cx="5904865" cy="403225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sym typeface="+mn-ea"/>
              </a:rPr>
              <a:t>门禁</a:t>
            </a:r>
            <a:r>
              <a:rPr lang="zh-CN" altLang="en-US" sz="2400" b="1" dirty="0">
                <a:solidFill>
                  <a:schemeClr val="accent1"/>
                </a:solidFill>
              </a:rPr>
              <a:t>系统</a:t>
            </a:r>
            <a:r>
              <a:rPr lang="zh-CN" altLang="en-US" sz="2400" b="1" dirty="0" smtClean="0">
                <a:solidFill>
                  <a:schemeClr val="accent1"/>
                </a:solidFill>
              </a:rPr>
              <a:t>配置</a:t>
            </a:r>
            <a:endParaRPr lang="zh-CN" altLang="en-US" sz="2400" b="1" dirty="0">
              <a:solidFill>
                <a:schemeClr val="accent1"/>
              </a:solidFill>
            </a:endParaRPr>
          </a:p>
        </p:txBody>
      </p:sp>
      <p:sp>
        <p:nvSpPr>
          <p:cNvPr id="5" name="矩形 4"/>
          <p:cNvSpPr/>
          <p:nvPr/>
        </p:nvSpPr>
        <p:spPr>
          <a:xfrm>
            <a:off x="418143" y="1012478"/>
            <a:ext cx="3329940" cy="368300"/>
          </a:xfrm>
          <a:prstGeom prst="rect">
            <a:avLst/>
          </a:prstGeom>
        </p:spPr>
        <p:txBody>
          <a:bodyPr wrap="none">
            <a:spAutoFit/>
          </a:bodyPr>
          <a:lstStyle/>
          <a:p>
            <a:pPr algn="l"/>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门禁系统及现场设备配置图</a:t>
            </a:r>
            <a:endParaRPr lang="zh-CN" altLang="en-US" b="1" dirty="0" smtClean="0">
              <a:solidFill>
                <a:schemeClr val="accent6">
                  <a:lumMod val="75000"/>
                </a:schemeClr>
              </a:solidFill>
              <a:sym typeface="+mn-ea"/>
            </a:endParaRPr>
          </a:p>
        </p:txBody>
      </p:sp>
      <p:sp>
        <p:nvSpPr>
          <p:cNvPr id="4" name="文本框 3"/>
          <p:cNvSpPr txBox="1"/>
          <p:nvPr/>
        </p:nvSpPr>
        <p:spPr>
          <a:xfrm>
            <a:off x="509270" y="1520825"/>
            <a:ext cx="5932805" cy="5631180"/>
          </a:xfrm>
          <a:prstGeom prst="rect">
            <a:avLst/>
          </a:prstGeom>
          <a:noFill/>
        </p:spPr>
        <p:txBody>
          <a:bodyPr wrap="square" rtlCol="0" anchor="t">
            <a:spAutoFit/>
          </a:bodyPr>
          <a:lstStyle/>
          <a:p>
            <a:pPr>
              <a:lnSpc>
                <a:spcPct val="200000"/>
              </a:lnSpc>
            </a:pPr>
            <a:r>
              <a:rPr lang="zh-CN" altLang="en-US" b="1" dirty="0" smtClean="0">
                <a:solidFill>
                  <a:schemeClr val="bg1"/>
                </a:solidFill>
                <a:latin typeface="仿宋" panose="02010609060101010101" pitchFamily="49" charset="-122"/>
                <a:ea typeface="仿宋" panose="02010609060101010101" pitchFamily="49" charset="-122"/>
                <a:sym typeface="+mn-ea"/>
              </a:rPr>
              <a:t>一、门禁系统配置：</a:t>
            </a:r>
            <a:endParaRPr lang="zh-CN" altLang="en-US" b="1" dirty="0" smtClean="0">
              <a:solidFill>
                <a:schemeClr val="bg1"/>
              </a:solidFill>
              <a:latin typeface="仿宋" panose="02010609060101010101" pitchFamily="49" charset="-122"/>
              <a:ea typeface="仿宋" panose="02010609060101010101" pitchFamily="49" charset="-122"/>
              <a:sym typeface="+mn-ea"/>
            </a:endParaRPr>
          </a:p>
          <a:p>
            <a:pPr>
              <a:lnSpc>
                <a:spcPct val="200000"/>
              </a:lnSpc>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共配置</a:t>
            </a:r>
            <a:r>
              <a:rPr lang="en-US" altLang="zh-CN" dirty="0" smtClean="0">
                <a:solidFill>
                  <a:schemeClr val="bg1"/>
                </a:solidFill>
                <a:latin typeface="仿宋" panose="02010609060101010101" pitchFamily="49" charset="-122"/>
                <a:ea typeface="仿宋" panose="02010609060101010101" pitchFamily="49" charset="-122"/>
                <a:sym typeface="+mn-ea"/>
              </a:rPr>
              <a:t>209</a:t>
            </a:r>
            <a:r>
              <a:rPr lang="zh-CN" altLang="en-US" dirty="0" smtClean="0">
                <a:solidFill>
                  <a:schemeClr val="bg1"/>
                </a:solidFill>
                <a:latin typeface="仿宋" panose="02010609060101010101" pitchFamily="49" charset="-122"/>
                <a:ea typeface="仿宋" panose="02010609060101010101" pitchFamily="49" charset="-122"/>
                <a:sym typeface="+mn-ea"/>
              </a:rPr>
              <a:t>台门禁控制器，</a:t>
            </a: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配置门禁现场设备共配置</a:t>
            </a:r>
            <a:r>
              <a:rPr lang="en-US" altLang="zh-CN" dirty="0" smtClean="0">
                <a:solidFill>
                  <a:schemeClr val="bg1"/>
                </a:solidFill>
                <a:latin typeface="仿宋" panose="02010609060101010101" pitchFamily="49" charset="-122"/>
                <a:ea typeface="仿宋" panose="02010609060101010101" pitchFamily="49" charset="-122"/>
                <a:sym typeface="+mn-ea"/>
              </a:rPr>
              <a:t>336</a:t>
            </a:r>
            <a:r>
              <a:rPr lang="zh-CN" altLang="en-US" dirty="0" smtClean="0">
                <a:solidFill>
                  <a:schemeClr val="bg1"/>
                </a:solidFill>
                <a:latin typeface="仿宋" panose="02010609060101010101" pitchFamily="49" charset="-122"/>
                <a:ea typeface="仿宋" panose="02010609060101010101" pitchFamily="49" charset="-122"/>
                <a:sym typeface="+mn-ea"/>
              </a:rPr>
              <a:t>个磁力锁，342个紧急玻璃破碎按钮，442个读卡器，240个开门按钮用于各出入口门安全守护。</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a:lnSpc>
                <a:spcPct val="200000"/>
              </a:lnSpc>
            </a:pPr>
            <a:r>
              <a:rPr lang="en-US" altLang="zh-CN" dirty="0" smtClean="0">
                <a:solidFill>
                  <a:schemeClr val="bg1"/>
                </a:solidFill>
                <a:latin typeface="仿宋" panose="02010609060101010101" pitchFamily="49" charset="-122"/>
                <a:ea typeface="仿宋" panose="02010609060101010101" pitchFamily="49" charset="-122"/>
                <a:sym typeface="+mn-ea"/>
              </a:rPr>
              <a:t>1.</a:t>
            </a:r>
            <a:r>
              <a:rPr lang="zh-CN" altLang="en-US" dirty="0" smtClean="0">
                <a:solidFill>
                  <a:schemeClr val="bg1"/>
                </a:solidFill>
                <a:latin typeface="仿宋" panose="02010609060101010101" pitchFamily="49" charset="-122"/>
                <a:ea typeface="仿宋" panose="02010609060101010101" pitchFamily="49" charset="-122"/>
                <a:sym typeface="+mn-ea"/>
              </a:rPr>
              <a:t>磁力锁配置</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20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配置双门磁力锁</a:t>
            </a:r>
            <a:r>
              <a:rPr lang="en-US" altLang="zh-CN" dirty="0" smtClean="0">
                <a:solidFill>
                  <a:schemeClr val="bg1"/>
                </a:solidFill>
                <a:latin typeface="仿宋" panose="02010609060101010101" pitchFamily="49" charset="-122"/>
                <a:ea typeface="仿宋" panose="02010609060101010101" pitchFamily="49" charset="-122"/>
                <a:sym typeface="+mn-ea"/>
              </a:rPr>
              <a:t>263</a:t>
            </a:r>
            <a:r>
              <a:rPr lang="zh-CN" altLang="en-US" dirty="0" smtClean="0">
                <a:solidFill>
                  <a:schemeClr val="bg1"/>
                </a:solidFill>
                <a:latin typeface="仿宋" panose="02010609060101010101" pitchFamily="49" charset="-122"/>
                <a:ea typeface="仿宋" panose="02010609060101010101" pitchFamily="49" charset="-122"/>
                <a:sym typeface="+mn-ea"/>
              </a:rPr>
              <a:t>个配置单门磁力锁</a:t>
            </a:r>
            <a:r>
              <a:rPr lang="en-US" altLang="zh-CN" dirty="0" smtClean="0">
                <a:solidFill>
                  <a:schemeClr val="bg1"/>
                </a:solidFill>
                <a:latin typeface="仿宋" panose="02010609060101010101" pitchFamily="49" charset="-122"/>
                <a:ea typeface="仿宋" panose="02010609060101010101" pitchFamily="49" charset="-122"/>
                <a:sym typeface="+mn-ea"/>
              </a:rPr>
              <a:t>73</a:t>
            </a:r>
            <a:r>
              <a:rPr lang="zh-CN" altLang="en-US" dirty="0" smtClean="0">
                <a:solidFill>
                  <a:schemeClr val="bg1"/>
                </a:solidFill>
                <a:latin typeface="仿宋" panose="02010609060101010101" pitchFamily="49" charset="-122"/>
                <a:ea typeface="仿宋" panose="02010609060101010101" pitchFamily="49" charset="-122"/>
                <a:sym typeface="+mn-ea"/>
              </a:rPr>
              <a:t>个，磁力锁可以</a:t>
            </a:r>
            <a:r>
              <a:rPr lang="en-US" altLang="zh-CN" dirty="0" smtClean="0">
                <a:solidFill>
                  <a:schemeClr val="bg1"/>
                </a:solidFill>
                <a:latin typeface="仿宋" panose="02010609060101010101" pitchFamily="49" charset="-122"/>
                <a:ea typeface="仿宋" panose="02010609060101010101" pitchFamily="49" charset="-122"/>
                <a:sym typeface="+mn-ea"/>
              </a:rPr>
              <a:t>24</a:t>
            </a:r>
            <a:r>
              <a:rPr lang="zh-CN" altLang="en-US" dirty="0" smtClean="0">
                <a:solidFill>
                  <a:schemeClr val="bg1"/>
                </a:solidFill>
                <a:latin typeface="仿宋" panose="02010609060101010101" pitchFamily="49" charset="-122"/>
                <a:ea typeface="仿宋" panose="02010609060101010101" pitchFamily="49" charset="-122"/>
                <a:sym typeface="+mn-ea"/>
              </a:rPr>
              <a:t>小时不间断的守护</a:t>
            </a: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园区进出口安全。</a:t>
            </a:r>
            <a:endParaRPr lang="zh-CN" altLang="en-US" dirty="0" smtClean="0">
              <a:latin typeface="仿宋" panose="02010609060101010101" pitchFamily="49" charset="-122"/>
              <a:ea typeface="仿宋" panose="02010609060101010101" pitchFamily="49" charset="-122"/>
              <a:sym typeface="+mn-ea"/>
            </a:endParaRPr>
          </a:p>
          <a:p>
            <a:pPr marL="285750" indent="-285750">
              <a:lnSpc>
                <a:spcPct val="200000"/>
              </a:lnSpc>
              <a:buFont typeface="Wingdings" panose="05000000000000000000" charset="0"/>
              <a:buChar char="Ø"/>
            </a:pPr>
            <a:endParaRPr lang="zh-CN" altLang="en-US" dirty="0" smtClean="0">
              <a:latin typeface="仿宋" panose="02010609060101010101" pitchFamily="49" charset="-122"/>
              <a:ea typeface="仿宋" panose="02010609060101010101" pitchFamily="49" charset="-122"/>
              <a:sym typeface="+mn-ea"/>
            </a:endParaRPr>
          </a:p>
          <a:p>
            <a:pPr>
              <a:lnSpc>
                <a:spcPct val="200000"/>
              </a:lnSpc>
            </a:pPr>
            <a:endParaRPr lang="zh-CN" altLang="en-US" dirty="0" smtClean="0">
              <a:latin typeface="仿宋" panose="02010609060101010101" pitchFamily="49" charset="-122"/>
              <a:ea typeface="仿宋" panose="02010609060101010101" pitchFamily="49" charset="-122"/>
              <a:sym typeface="+mn-ea"/>
            </a:endParaRPr>
          </a:p>
          <a:p>
            <a:pPr>
              <a:lnSpc>
                <a:spcPct val="200000"/>
              </a:lnSpc>
            </a:pPr>
            <a:endParaRPr lang="zh-CN" altLang="en-US" dirty="0"/>
          </a:p>
        </p:txBody>
      </p:sp>
      <p:sp>
        <p:nvSpPr>
          <p:cNvPr id="17" name="上箭头 16"/>
          <p:cNvSpPr/>
          <p:nvPr/>
        </p:nvSpPr>
        <p:spPr>
          <a:xfrm>
            <a:off x="9175115" y="4601210"/>
            <a:ext cx="253365" cy="264160"/>
          </a:xfrm>
          <a:prstGeom prst="upArrow">
            <a:avLst/>
          </a:prstGeom>
          <a:solidFill>
            <a:schemeClr val="accent5">
              <a:lumMod val="40000"/>
              <a:lumOff val="60000"/>
            </a:schemeClr>
          </a:solidFill>
          <a:ln>
            <a:solidFill>
              <a:schemeClr val="tx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左箭头 17"/>
          <p:cNvSpPr/>
          <p:nvPr/>
        </p:nvSpPr>
        <p:spPr>
          <a:xfrm>
            <a:off x="9957435" y="3700145"/>
            <a:ext cx="253365" cy="264160"/>
          </a:xfrm>
          <a:prstGeom prst="leftArrow">
            <a:avLst/>
          </a:prstGeom>
          <a:solidFill>
            <a:schemeClr val="accent5">
              <a:lumMod val="40000"/>
              <a:lumOff val="60000"/>
            </a:schemeClr>
          </a:solidFill>
          <a:ln>
            <a:solidFill>
              <a:schemeClr val="tx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a:off x="8103870" y="3700145"/>
            <a:ext cx="170180" cy="264160"/>
          </a:xfrm>
          <a:prstGeom prst="rightArrow">
            <a:avLst/>
          </a:prstGeom>
          <a:solidFill>
            <a:schemeClr val="accent5">
              <a:lumMod val="40000"/>
              <a:lumOff val="60000"/>
            </a:schemeClr>
          </a:solidFill>
          <a:ln>
            <a:solidFill>
              <a:schemeClr val="tx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a:off x="9048750" y="2929890"/>
            <a:ext cx="253365" cy="264160"/>
          </a:xfrm>
          <a:prstGeom prst="downArrow">
            <a:avLst/>
          </a:prstGeom>
          <a:solidFill>
            <a:schemeClr val="accent5">
              <a:lumMod val="40000"/>
              <a:lumOff val="60000"/>
            </a:schemeClr>
          </a:solidFill>
          <a:ln>
            <a:solidFill>
              <a:schemeClr val="tx2">
                <a:lumMod val="40000"/>
                <a:lumOff val="60000"/>
              </a:schemeClr>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7071360" y="4546600"/>
            <a:ext cx="103251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电磁锁</a:t>
            </a:r>
            <a:endParaRPr lang="zh-CN" altLang="en-US">
              <a:latin typeface="楷体" panose="02010609060101010101" charset="-122"/>
              <a:ea typeface="楷体" panose="02010609060101010101" charset="-122"/>
              <a:sym typeface="+mn-ea"/>
            </a:endParaRPr>
          </a:p>
        </p:txBody>
      </p:sp>
      <p:sp>
        <p:nvSpPr>
          <p:cNvPr id="24" name="圆角矩形 23"/>
          <p:cNvSpPr/>
          <p:nvPr/>
        </p:nvSpPr>
        <p:spPr>
          <a:xfrm>
            <a:off x="8724900" y="6104890"/>
            <a:ext cx="115443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玻璃破碎</a:t>
            </a:r>
            <a:endParaRPr lang="zh-CN" altLang="en-US">
              <a:latin typeface="楷体" panose="02010609060101010101" charset="-122"/>
              <a:ea typeface="楷体" panose="02010609060101010101" charset="-122"/>
              <a:sym typeface="+mn-ea"/>
            </a:endParaRPr>
          </a:p>
        </p:txBody>
      </p:sp>
      <p:sp>
        <p:nvSpPr>
          <p:cNvPr id="25" name="圆角矩形 24"/>
          <p:cNvSpPr/>
          <p:nvPr/>
        </p:nvSpPr>
        <p:spPr>
          <a:xfrm>
            <a:off x="10560685" y="4546600"/>
            <a:ext cx="103251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读卡器</a:t>
            </a:r>
            <a:endParaRPr lang="zh-CN" altLang="en-US">
              <a:latin typeface="楷体" panose="02010609060101010101" charset="-122"/>
              <a:ea typeface="楷体" panose="02010609060101010101" charset="-122"/>
              <a:sym typeface="+mn-ea"/>
            </a:endParaRPr>
          </a:p>
        </p:txBody>
      </p:sp>
      <p:sp>
        <p:nvSpPr>
          <p:cNvPr id="26" name="圆角矩形 25"/>
          <p:cNvSpPr/>
          <p:nvPr/>
        </p:nvSpPr>
        <p:spPr>
          <a:xfrm>
            <a:off x="8274050" y="1264920"/>
            <a:ext cx="115443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出门按钮</a:t>
            </a:r>
            <a:endParaRPr lang="zh-CN" altLang="en-US">
              <a:latin typeface="楷体" panose="02010609060101010101" charset="-122"/>
              <a:ea typeface="楷体" panose="02010609060101010101" charset="-122"/>
              <a:sym typeface="+mn-ea"/>
            </a:endParaRPr>
          </a:p>
        </p:txBody>
      </p:sp>
      <p:sp>
        <p:nvSpPr>
          <p:cNvPr id="29" name="圆角矩形 28"/>
          <p:cNvSpPr/>
          <p:nvPr/>
        </p:nvSpPr>
        <p:spPr>
          <a:xfrm>
            <a:off x="8678545" y="4227830"/>
            <a:ext cx="115379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控制器</a:t>
            </a:r>
            <a:endParaRPr lang="zh-CN" altLang="en-US">
              <a:latin typeface="楷体" panose="02010609060101010101" charset="-122"/>
              <a:ea typeface="楷体" panose="02010609060101010101" charset="-122"/>
              <a:sym typeface="+mn-ea"/>
            </a:endParaRPr>
          </a:p>
        </p:txBody>
      </p:sp>
      <p:pic>
        <p:nvPicPr>
          <p:cNvPr id="1027" name="Picture 3" descr="C:\Users\yh76 njt6junyha   b\Desktop\门禁照片\2345截图20190306161632.jpg"/>
          <p:cNvPicPr>
            <a:picLocks noChangeAspect="1" noChangeArrowheads="1"/>
          </p:cNvPicPr>
          <p:nvPr/>
        </p:nvPicPr>
        <p:blipFill>
          <a:blip r:embed="rId1" cstate="print"/>
          <a:srcRect/>
          <a:stretch>
            <a:fillRect/>
          </a:stretch>
        </p:blipFill>
        <p:spPr bwMode="auto">
          <a:xfrm>
            <a:off x="8598535" y="3282950"/>
            <a:ext cx="1154430" cy="880110"/>
          </a:xfrm>
          <a:prstGeom prst="rect">
            <a:avLst/>
          </a:prstGeom>
          <a:noFill/>
        </p:spPr>
      </p:pic>
      <p:pic>
        <p:nvPicPr>
          <p:cNvPr id="6" name="Picture 5" descr="C:\Users\yh76 njt6junyha   b\Desktop\门禁照片\78790589283cc596ad19f9206d2f419.jpg"/>
          <p:cNvPicPr>
            <a:picLocks noChangeAspect="1" noChangeArrowheads="1"/>
          </p:cNvPicPr>
          <p:nvPr/>
        </p:nvPicPr>
        <p:blipFill>
          <a:blip r:embed="rId2" cstate="print"/>
          <a:srcRect/>
          <a:stretch>
            <a:fillRect/>
          </a:stretch>
        </p:blipFill>
        <p:spPr bwMode="auto">
          <a:xfrm>
            <a:off x="8671555" y="1746841"/>
            <a:ext cx="1007845" cy="1009712"/>
          </a:xfrm>
          <a:prstGeom prst="rect">
            <a:avLst/>
          </a:prstGeom>
          <a:noFill/>
        </p:spPr>
      </p:pic>
      <p:pic>
        <p:nvPicPr>
          <p:cNvPr id="1031" name="Picture 7" descr="C:\Users\yh76 njt6junyha   b\Desktop\门禁照片\微信截图_20190306154222.png"/>
          <p:cNvPicPr>
            <a:picLocks noChangeAspect="1" noChangeArrowheads="1"/>
          </p:cNvPicPr>
          <p:nvPr/>
        </p:nvPicPr>
        <p:blipFill>
          <a:blip r:embed="rId3" cstate="print"/>
          <a:srcRect/>
          <a:stretch>
            <a:fillRect/>
          </a:stretch>
        </p:blipFill>
        <p:spPr bwMode="auto">
          <a:xfrm>
            <a:off x="6920230" y="3327400"/>
            <a:ext cx="1080135" cy="1009650"/>
          </a:xfrm>
          <a:prstGeom prst="rect">
            <a:avLst/>
          </a:prstGeom>
          <a:noFill/>
        </p:spPr>
      </p:pic>
      <p:pic>
        <p:nvPicPr>
          <p:cNvPr id="1026" name="Picture 2" descr="C:\Users\yh76 njt6junyha   b\Desktop\门禁照片\95c3ede86db4369e8db351950564361.jpg"/>
          <p:cNvPicPr>
            <a:picLocks noChangeAspect="1" noChangeArrowheads="1"/>
          </p:cNvPicPr>
          <p:nvPr/>
        </p:nvPicPr>
        <p:blipFill>
          <a:blip r:embed="rId4" cstate="print"/>
          <a:srcRect/>
          <a:stretch>
            <a:fillRect/>
          </a:stretch>
        </p:blipFill>
        <p:spPr bwMode="auto">
          <a:xfrm>
            <a:off x="10400030" y="3218180"/>
            <a:ext cx="1008380" cy="1009650"/>
          </a:xfrm>
          <a:prstGeom prst="rect">
            <a:avLst/>
          </a:prstGeom>
          <a:noFill/>
        </p:spPr>
      </p:pic>
      <p:pic>
        <p:nvPicPr>
          <p:cNvPr id="1028" name="Picture 4" descr="C:\Users\yh76 njt6junyha   b\Desktop\门禁照片\53200aefc9934315b1e73bbe21473a3.jpg"/>
          <p:cNvPicPr>
            <a:picLocks noChangeAspect="1" noChangeArrowheads="1"/>
          </p:cNvPicPr>
          <p:nvPr/>
        </p:nvPicPr>
        <p:blipFill>
          <a:blip r:embed="rId5" cstate="print"/>
          <a:srcRect/>
          <a:stretch>
            <a:fillRect/>
          </a:stretch>
        </p:blipFill>
        <p:spPr bwMode="auto">
          <a:xfrm>
            <a:off x="8797290" y="4948555"/>
            <a:ext cx="1008380" cy="1009650"/>
          </a:xfrm>
          <a:prstGeom prst="rect">
            <a:avLst/>
          </a:prstGeom>
          <a:noFill/>
        </p:spPr>
      </p:pic>
    </p:spTree>
  </p:cSld>
  <p:clrMapOvr>
    <a:masterClrMapping/>
  </p:clrMapOvr>
  <p:transition spd="med">
    <p:circl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 167"/>
          <p:cNvSpPr/>
          <p:nvPr/>
        </p:nvSpPr>
        <p:spPr>
          <a:xfrm>
            <a:off x="170815" y="1380490"/>
            <a:ext cx="6388100" cy="48240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sym typeface="+mn-ea"/>
              </a:rPr>
              <a:t>门禁</a:t>
            </a:r>
            <a:r>
              <a:rPr lang="zh-CN" altLang="en-US" sz="2400" b="1" dirty="0">
                <a:solidFill>
                  <a:schemeClr val="accent1"/>
                </a:solidFill>
              </a:rPr>
              <a:t>系统</a:t>
            </a:r>
            <a:r>
              <a:rPr lang="zh-CN" altLang="en-US" sz="2400" b="1" dirty="0" smtClean="0">
                <a:solidFill>
                  <a:schemeClr val="accent1"/>
                </a:solidFill>
              </a:rPr>
              <a:t>配置</a:t>
            </a:r>
            <a:endParaRPr lang="zh-CN" altLang="en-US" sz="2400" b="1" dirty="0">
              <a:solidFill>
                <a:schemeClr val="accent1"/>
              </a:solidFill>
            </a:endParaRPr>
          </a:p>
        </p:txBody>
      </p:sp>
      <p:pic>
        <p:nvPicPr>
          <p:cNvPr id="7172" name="Picture 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7704" b="28085"/>
          <a:stretch>
            <a:fillRect/>
          </a:stretch>
        </p:blipFill>
        <p:spPr bwMode="auto">
          <a:xfrm>
            <a:off x="8070215" y="1478280"/>
            <a:ext cx="2654935" cy="1089025"/>
          </a:xfrm>
          <a:prstGeom prst="rect">
            <a:avLst/>
          </a:prstGeom>
          <a:noFill/>
        </p:spPr>
      </p:pic>
      <p:sp>
        <p:nvSpPr>
          <p:cNvPr id="4" name="文本框 3"/>
          <p:cNvSpPr txBox="1"/>
          <p:nvPr/>
        </p:nvSpPr>
        <p:spPr>
          <a:xfrm>
            <a:off x="335360" y="1412776"/>
            <a:ext cx="6223501" cy="2999740"/>
          </a:xfrm>
          <a:prstGeom prst="rect">
            <a:avLst/>
          </a:prstGeom>
          <a:noFill/>
        </p:spPr>
        <p:txBody>
          <a:bodyPr wrap="square" rtlCol="0" anchor="t">
            <a:spAutoFit/>
          </a:bodyPr>
          <a:lstStyle/>
          <a:p>
            <a:pPr>
              <a:lnSpc>
                <a:spcPct val="150000"/>
              </a:lnSpc>
            </a:pPr>
            <a:r>
              <a:rPr lang="en-US" altLang="zh-CN" b="1" dirty="0" smtClean="0">
                <a:solidFill>
                  <a:schemeClr val="bg1"/>
                </a:solidFill>
                <a:latin typeface="仿宋" panose="02010609060101010101" pitchFamily="49" charset="-122"/>
                <a:ea typeface="仿宋" panose="02010609060101010101" pitchFamily="49" charset="-122"/>
                <a:sym typeface="+mn-ea"/>
              </a:rPr>
              <a:t>2.</a:t>
            </a:r>
            <a:r>
              <a:rPr lang="zh-CN" altLang="en-US" b="1" dirty="0" smtClean="0">
                <a:solidFill>
                  <a:schemeClr val="bg1"/>
                </a:solidFill>
                <a:latin typeface="仿宋" panose="02010609060101010101" pitchFamily="49" charset="-122"/>
                <a:ea typeface="仿宋" panose="02010609060101010101" pitchFamily="49" charset="-122"/>
                <a:sym typeface="+mn-ea"/>
              </a:rPr>
              <a:t>交换机配置：</a:t>
            </a:r>
            <a:endParaRPr lang="en-US" altLang="zh-CN" dirty="0" smtClean="0">
              <a:solidFill>
                <a:schemeClr val="bg1"/>
              </a:solidFill>
              <a:latin typeface="仿宋" panose="02010609060101010101" pitchFamily="49" charset="-122"/>
              <a:ea typeface="仿宋" panose="02010609060101010101" pitchFamily="49" charset="-122"/>
            </a:endParaRPr>
          </a:p>
          <a:p>
            <a:pPr>
              <a:lnSpc>
                <a:spcPct val="150000"/>
              </a:lnSpc>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共配置</a:t>
            </a:r>
            <a:r>
              <a:rPr lang="en-US" altLang="zh-CN" dirty="0" smtClean="0">
                <a:solidFill>
                  <a:schemeClr val="bg1"/>
                </a:solidFill>
                <a:latin typeface="仿宋" panose="02010609060101010101" pitchFamily="49" charset="-122"/>
                <a:ea typeface="仿宋" panose="02010609060101010101" pitchFamily="49" charset="-122"/>
                <a:sym typeface="+mn-ea"/>
              </a:rPr>
              <a:t>18</a:t>
            </a:r>
            <a:r>
              <a:rPr lang="zh-CN" altLang="en-US" dirty="0" smtClean="0">
                <a:solidFill>
                  <a:schemeClr val="bg1"/>
                </a:solidFill>
                <a:latin typeface="仿宋" panose="02010609060101010101" pitchFamily="49" charset="-122"/>
                <a:ea typeface="仿宋" panose="02010609060101010101" pitchFamily="49" charset="-122"/>
                <a:sym typeface="+mn-ea"/>
              </a:rPr>
              <a:t>台门禁交换机品牌型号：华为</a:t>
            </a:r>
            <a:r>
              <a:rPr lang="en-US" altLang="zh-CN" dirty="0" smtClean="0">
                <a:solidFill>
                  <a:schemeClr val="bg1"/>
                </a:solidFill>
                <a:latin typeface="仿宋" panose="02010609060101010101" pitchFamily="49" charset="-122"/>
                <a:ea typeface="仿宋" panose="02010609060101010101" pitchFamily="49" charset="-122"/>
                <a:sym typeface="+mn-ea"/>
              </a:rPr>
              <a:t>S5700-28P-LI-AC</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M1</a:t>
            </a:r>
            <a:r>
              <a:rPr lang="zh-CN" altLang="en-US" dirty="0" smtClean="0">
                <a:solidFill>
                  <a:schemeClr val="bg1"/>
                </a:solidFill>
                <a:latin typeface="仿宋" panose="02010609060101010101" pitchFamily="49" charset="-122"/>
                <a:ea typeface="仿宋" panose="02010609060101010101" pitchFamily="49" charset="-122"/>
                <a:sym typeface="+mn-ea"/>
              </a:rPr>
              <a:t>配置</a:t>
            </a:r>
            <a:r>
              <a:rPr lang="en-US" altLang="zh-CN" dirty="0" smtClean="0">
                <a:solidFill>
                  <a:schemeClr val="bg1"/>
                </a:solidFill>
                <a:latin typeface="仿宋" panose="02010609060101010101" pitchFamily="49" charset="-122"/>
                <a:ea typeface="仿宋" panose="02010609060101010101" pitchFamily="49" charset="-122"/>
                <a:sym typeface="+mn-ea"/>
              </a:rPr>
              <a:t>4</a:t>
            </a:r>
            <a:r>
              <a:rPr lang="zh-CN" altLang="en-US" dirty="0" smtClean="0">
                <a:solidFill>
                  <a:schemeClr val="bg1"/>
                </a:solidFill>
                <a:latin typeface="仿宋" panose="02010609060101010101" pitchFamily="49" charset="-122"/>
                <a:ea typeface="仿宋" panose="02010609060101010101" pitchFamily="49" charset="-122"/>
                <a:sym typeface="+mn-ea"/>
              </a:rPr>
              <a:t>台门禁交换机，现场设备位于每层弱电间。</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M2</a:t>
            </a:r>
            <a:r>
              <a:rPr lang="zh-CN" altLang="en-US" dirty="0" smtClean="0">
                <a:solidFill>
                  <a:schemeClr val="bg1"/>
                </a:solidFill>
                <a:latin typeface="仿宋" panose="02010609060101010101" pitchFamily="49" charset="-122"/>
                <a:ea typeface="仿宋" panose="02010609060101010101" pitchFamily="49" charset="-122"/>
                <a:sym typeface="+mn-ea"/>
              </a:rPr>
              <a:t>配置</a:t>
            </a:r>
            <a:r>
              <a:rPr lang="en-US" altLang="zh-CN" dirty="0" smtClean="0">
                <a:solidFill>
                  <a:schemeClr val="bg1"/>
                </a:solidFill>
                <a:latin typeface="仿宋" panose="02010609060101010101" pitchFamily="49" charset="-122"/>
                <a:ea typeface="仿宋" panose="02010609060101010101" pitchFamily="49" charset="-122"/>
                <a:sym typeface="+mn-ea"/>
              </a:rPr>
              <a:t>4</a:t>
            </a:r>
            <a:r>
              <a:rPr lang="zh-CN" altLang="en-US" dirty="0" smtClean="0">
                <a:solidFill>
                  <a:schemeClr val="bg1"/>
                </a:solidFill>
                <a:latin typeface="仿宋" panose="02010609060101010101" pitchFamily="49" charset="-122"/>
                <a:ea typeface="仿宋" panose="02010609060101010101" pitchFamily="49" charset="-122"/>
                <a:sym typeface="+mn-ea"/>
              </a:rPr>
              <a:t>台门禁交换机，现场设备位于每层弱电间。</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M4</a:t>
            </a:r>
            <a:r>
              <a:rPr lang="zh-CN" altLang="en-US" dirty="0" smtClean="0">
                <a:solidFill>
                  <a:schemeClr val="bg1"/>
                </a:solidFill>
                <a:latin typeface="仿宋" panose="02010609060101010101" pitchFamily="49" charset="-122"/>
                <a:ea typeface="仿宋" panose="02010609060101010101" pitchFamily="49" charset="-122"/>
                <a:sym typeface="+mn-ea"/>
              </a:rPr>
              <a:t>配置</a:t>
            </a:r>
            <a:r>
              <a:rPr lang="en-US" altLang="zh-CN" dirty="0" smtClean="0">
                <a:solidFill>
                  <a:schemeClr val="bg1"/>
                </a:solidFill>
                <a:latin typeface="仿宋" panose="02010609060101010101" pitchFamily="49" charset="-122"/>
                <a:ea typeface="仿宋" panose="02010609060101010101" pitchFamily="49" charset="-122"/>
                <a:sym typeface="+mn-ea"/>
              </a:rPr>
              <a:t>4</a:t>
            </a:r>
            <a:r>
              <a:rPr lang="zh-CN" altLang="en-US" dirty="0" smtClean="0">
                <a:solidFill>
                  <a:schemeClr val="bg1"/>
                </a:solidFill>
                <a:latin typeface="仿宋" panose="02010609060101010101" pitchFamily="49" charset="-122"/>
                <a:ea typeface="仿宋" panose="02010609060101010101" pitchFamily="49" charset="-122"/>
                <a:sym typeface="+mn-ea"/>
              </a:rPr>
              <a:t>台门禁交换机，现场设备位于每层弱电间。</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M5</a:t>
            </a:r>
            <a:r>
              <a:rPr lang="zh-CN" altLang="en-US" dirty="0" smtClean="0">
                <a:solidFill>
                  <a:schemeClr val="bg1"/>
                </a:solidFill>
                <a:latin typeface="仿宋" panose="02010609060101010101" pitchFamily="49" charset="-122"/>
                <a:ea typeface="仿宋" panose="02010609060101010101" pitchFamily="49" charset="-122"/>
                <a:sym typeface="+mn-ea"/>
              </a:rPr>
              <a:t>配置</a:t>
            </a:r>
            <a:r>
              <a:rPr lang="en-US" altLang="zh-CN" dirty="0" smtClean="0">
                <a:solidFill>
                  <a:schemeClr val="bg1"/>
                </a:solidFill>
                <a:latin typeface="仿宋" panose="02010609060101010101" pitchFamily="49" charset="-122"/>
                <a:ea typeface="仿宋" panose="02010609060101010101" pitchFamily="49" charset="-122"/>
                <a:sym typeface="+mn-ea"/>
              </a:rPr>
              <a:t>4</a:t>
            </a:r>
            <a:r>
              <a:rPr lang="zh-CN" altLang="en-US" dirty="0" smtClean="0">
                <a:solidFill>
                  <a:schemeClr val="bg1"/>
                </a:solidFill>
                <a:latin typeface="仿宋" panose="02010609060101010101" pitchFamily="49" charset="-122"/>
                <a:ea typeface="仿宋" panose="02010609060101010101" pitchFamily="49" charset="-122"/>
                <a:sym typeface="+mn-ea"/>
              </a:rPr>
              <a:t>台门禁交换机，一层现场设备位于安防中控室，二、三、四层设备位于弱电间。 </a:t>
            </a:r>
            <a:endParaRPr lang="zh-CN" altLang="en-US" dirty="0">
              <a:solidFill>
                <a:schemeClr val="bg1"/>
              </a:solidFill>
            </a:endParaRPr>
          </a:p>
        </p:txBody>
      </p:sp>
      <p:sp>
        <p:nvSpPr>
          <p:cNvPr id="6" name="文本框 5"/>
          <p:cNvSpPr txBox="1"/>
          <p:nvPr/>
        </p:nvSpPr>
        <p:spPr>
          <a:xfrm>
            <a:off x="479376" y="4293096"/>
            <a:ext cx="6677025" cy="1753235"/>
          </a:xfrm>
          <a:prstGeom prst="rect">
            <a:avLst/>
          </a:prstGeom>
          <a:noFill/>
        </p:spPr>
        <p:txBody>
          <a:bodyPr wrap="square" rtlCol="0" anchor="t">
            <a:spAutoFit/>
          </a:bodyPr>
          <a:lstStyle/>
          <a:p>
            <a:pPr>
              <a:lnSpc>
                <a:spcPct val="150000"/>
              </a:lnSpc>
            </a:pPr>
            <a:r>
              <a:rPr lang="en-US" altLang="zh-CN" b="1" dirty="0" smtClean="0">
                <a:solidFill>
                  <a:schemeClr val="bg1"/>
                </a:solidFill>
                <a:latin typeface="仿宋" panose="02010609060101010101" pitchFamily="49" charset="-122"/>
                <a:ea typeface="仿宋" panose="02010609060101010101" pitchFamily="49" charset="-122"/>
                <a:sym typeface="+mn-ea"/>
              </a:rPr>
              <a:t>3.</a:t>
            </a:r>
            <a:r>
              <a:rPr lang="zh-CN" altLang="en-US" b="1" dirty="0" smtClean="0">
                <a:solidFill>
                  <a:schemeClr val="bg1"/>
                </a:solidFill>
                <a:latin typeface="仿宋" panose="02010609060101010101" pitchFamily="49" charset="-122"/>
                <a:ea typeface="仿宋" panose="02010609060101010101" pitchFamily="49" charset="-122"/>
                <a:sym typeface="+mn-ea"/>
              </a:rPr>
              <a:t>门禁显示配置：</a:t>
            </a:r>
            <a:endParaRPr lang="en-US" altLang="zh-CN" dirty="0" smtClean="0">
              <a:solidFill>
                <a:schemeClr val="bg1"/>
              </a:solidFill>
              <a:latin typeface="仿宋" panose="02010609060101010101" pitchFamily="49" charset="-122"/>
              <a:ea typeface="仿宋" panose="02010609060101010101" pitchFamily="49" charset="-122"/>
            </a:endParaRPr>
          </a:p>
          <a:p>
            <a:pPr>
              <a:lnSpc>
                <a:spcPct val="150000"/>
              </a:lnSpc>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配置</a:t>
            </a:r>
            <a:r>
              <a:rPr lang="en-US" altLang="zh-CN" dirty="0" smtClean="0">
                <a:solidFill>
                  <a:schemeClr val="bg1"/>
                </a:solidFill>
                <a:latin typeface="仿宋" panose="02010609060101010101" pitchFamily="49" charset="-122"/>
                <a:ea typeface="仿宋" panose="02010609060101010101" pitchFamily="49" charset="-122"/>
                <a:sym typeface="+mn-ea"/>
              </a:rPr>
              <a:t>1</a:t>
            </a:r>
            <a:r>
              <a:rPr lang="zh-CN" altLang="en-US" dirty="0" smtClean="0">
                <a:solidFill>
                  <a:schemeClr val="bg1"/>
                </a:solidFill>
                <a:latin typeface="仿宋" panose="02010609060101010101" pitchFamily="49" charset="-122"/>
                <a:ea typeface="仿宋" panose="02010609060101010101" pitchFamily="49" charset="-122"/>
                <a:sym typeface="+mn-ea"/>
              </a:rPr>
              <a:t>台显示电脑品牌型号：戴尔</a:t>
            </a:r>
            <a:r>
              <a:rPr lang="en-US" altLang="zh-CN" dirty="0" smtClean="0">
                <a:solidFill>
                  <a:schemeClr val="bg1"/>
                </a:solidFill>
                <a:latin typeface="仿宋" panose="02010609060101010101" pitchFamily="49" charset="-122"/>
                <a:ea typeface="仿宋" panose="02010609060101010101" pitchFamily="49" charset="-122"/>
                <a:sym typeface="+mn-ea"/>
              </a:rPr>
              <a:t>7040MT</a:t>
            </a:r>
            <a:r>
              <a:rPr lang="zh-CN" altLang="en-US" dirty="0" smtClean="0">
                <a:solidFill>
                  <a:schemeClr val="bg1"/>
                </a:solidFill>
                <a:latin typeface="仿宋" panose="02010609060101010101" pitchFamily="49" charset="-122"/>
                <a:ea typeface="仿宋" panose="02010609060101010101" pitchFamily="49" charset="-122"/>
                <a:sym typeface="+mn-ea"/>
              </a:rPr>
              <a:t>。</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a:lnSpc>
                <a:spcPct val="150000"/>
              </a:lnSpc>
            </a:pPr>
            <a:r>
              <a:rPr lang="en-US" altLang="zh-CN" b="1" dirty="0" smtClean="0">
                <a:solidFill>
                  <a:schemeClr val="bg1"/>
                </a:solidFill>
                <a:latin typeface="仿宋" panose="02010609060101010101" pitchFamily="49" charset="-122"/>
                <a:ea typeface="仿宋" panose="02010609060101010101" pitchFamily="49" charset="-122"/>
                <a:sym typeface="+mn-ea"/>
              </a:rPr>
              <a:t>4.</a:t>
            </a:r>
            <a:r>
              <a:rPr lang="zh-CN" altLang="en-US" b="1" dirty="0" smtClean="0">
                <a:solidFill>
                  <a:schemeClr val="bg1"/>
                </a:solidFill>
                <a:latin typeface="仿宋" panose="02010609060101010101" pitchFamily="49" charset="-122"/>
                <a:ea typeface="仿宋" panose="02010609060101010101" pitchFamily="49" charset="-122"/>
                <a:sym typeface="+mn-ea"/>
              </a:rPr>
              <a:t>门禁软件系统配置：</a:t>
            </a:r>
            <a:endParaRPr lang="en-US" altLang="zh-CN" dirty="0" smtClean="0">
              <a:solidFill>
                <a:schemeClr val="bg1"/>
              </a:solidFill>
              <a:latin typeface="仿宋" panose="02010609060101010101" pitchFamily="49" charset="-122"/>
              <a:ea typeface="仿宋" panose="02010609060101010101" pitchFamily="49" charset="-122"/>
            </a:endParaRPr>
          </a:p>
          <a:p>
            <a:pPr>
              <a:lnSpc>
                <a:spcPct val="150000"/>
              </a:lnSpc>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目前采用百傲瑞达软件系统</a:t>
            </a:r>
            <a:endParaRPr lang="zh-CN" altLang="en-US" dirty="0">
              <a:solidFill>
                <a:schemeClr val="bg1"/>
              </a:solidFill>
            </a:endParaRPr>
          </a:p>
        </p:txBody>
      </p:sp>
      <p:pic>
        <p:nvPicPr>
          <p:cNvPr id="48" name="Picture 28" descr="computer拷貝"/>
          <p:cNvPicPr>
            <a:picLocks noChangeAspect="1" noChangeArrowheads="1"/>
          </p:cNvPicPr>
          <p:nvPr/>
        </p:nvPicPr>
        <p:blipFill>
          <a:blip r:embed="rId2" cstate="print"/>
          <a:srcRect/>
          <a:stretch>
            <a:fillRect/>
          </a:stretch>
        </p:blipFill>
        <p:spPr bwMode="auto">
          <a:xfrm>
            <a:off x="7053580" y="3708400"/>
            <a:ext cx="2279650" cy="1504315"/>
          </a:xfrm>
          <a:prstGeom prst="rect">
            <a:avLst/>
          </a:prstGeom>
          <a:noFill/>
        </p:spPr>
      </p:pic>
      <p:sp>
        <p:nvSpPr>
          <p:cNvPr id="43" name="圆角矩形 42"/>
          <p:cNvSpPr/>
          <p:nvPr/>
        </p:nvSpPr>
        <p:spPr>
          <a:xfrm>
            <a:off x="7305675" y="5440045"/>
            <a:ext cx="127762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电脑显示</a:t>
            </a:r>
            <a:endParaRPr lang="zh-CN" altLang="en-US">
              <a:latin typeface="楷体" panose="02010609060101010101" charset="-122"/>
              <a:ea typeface="楷体" panose="02010609060101010101" charset="-122"/>
              <a:sym typeface="+mn-ea"/>
            </a:endParaRPr>
          </a:p>
        </p:txBody>
      </p:sp>
      <p:sp>
        <p:nvSpPr>
          <p:cNvPr id="5" name="圆角矩形 4"/>
          <p:cNvSpPr/>
          <p:nvPr/>
        </p:nvSpPr>
        <p:spPr>
          <a:xfrm>
            <a:off x="8759190" y="2968625"/>
            <a:ext cx="127762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交换机</a:t>
            </a:r>
            <a:endParaRPr lang="zh-CN" altLang="en-US">
              <a:latin typeface="楷体" panose="02010609060101010101" charset="-122"/>
              <a:ea typeface="楷体" panose="02010609060101010101" charset="-122"/>
              <a:sym typeface="+mn-ea"/>
            </a:endParaRPr>
          </a:p>
        </p:txBody>
      </p:sp>
      <p:pic>
        <p:nvPicPr>
          <p:cNvPr id="7" name="Picture 28" descr="computer拷貝"/>
          <p:cNvPicPr>
            <a:picLocks noChangeAspect="1" noChangeArrowheads="1"/>
          </p:cNvPicPr>
          <p:nvPr/>
        </p:nvPicPr>
        <p:blipFill>
          <a:blip r:embed="rId2" cstate="print"/>
          <a:srcRect/>
          <a:stretch>
            <a:fillRect/>
          </a:stretch>
        </p:blipFill>
        <p:spPr bwMode="auto">
          <a:xfrm>
            <a:off x="9518650" y="3708400"/>
            <a:ext cx="2279650" cy="1504315"/>
          </a:xfrm>
          <a:prstGeom prst="rect">
            <a:avLst/>
          </a:prstGeom>
          <a:noFill/>
        </p:spPr>
      </p:pic>
      <p:sp>
        <p:nvSpPr>
          <p:cNvPr id="9" name="圆角矩形 8"/>
          <p:cNvSpPr/>
          <p:nvPr/>
        </p:nvSpPr>
        <p:spPr>
          <a:xfrm>
            <a:off x="10019665" y="5440045"/>
            <a:ext cx="127762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电脑显示</a:t>
            </a:r>
            <a:endParaRPr lang="zh-CN" altLang="en-US">
              <a:latin typeface="楷体" panose="02010609060101010101" charset="-122"/>
              <a:ea typeface="楷体" panose="02010609060101010101" charset="-122"/>
              <a:sym typeface="+mn-ea"/>
            </a:endParaRPr>
          </a:p>
        </p:txBody>
      </p:sp>
      <p:sp>
        <p:nvSpPr>
          <p:cNvPr id="13" name="矩形 12"/>
          <p:cNvSpPr/>
          <p:nvPr/>
        </p:nvSpPr>
        <p:spPr>
          <a:xfrm>
            <a:off x="335360" y="980728"/>
            <a:ext cx="2415540" cy="368300"/>
          </a:xfrm>
          <a:prstGeom prst="rect">
            <a:avLst/>
          </a:prstGeom>
        </p:spPr>
        <p:txBody>
          <a:bodyPr wrap="none">
            <a:spAutoFit/>
          </a:bodyPr>
          <a:lstStyle/>
          <a:p>
            <a:pPr algn="l"/>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门禁系统设备配置</a:t>
            </a:r>
            <a:endParaRPr lang="zh-CN" altLang="en-US" b="1" dirty="0" smtClean="0">
              <a:solidFill>
                <a:schemeClr val="accent6">
                  <a:lumMod val="75000"/>
                </a:schemeClr>
              </a:solidFill>
              <a:sym typeface="+mn-ea"/>
            </a:endParaRPr>
          </a:p>
        </p:txBody>
      </p:sp>
    </p:spTree>
  </p:cSld>
  <p:clrMapOvr>
    <a:masterClrMapping/>
  </p:clrMapOvr>
  <p:transition spd="med">
    <p:circl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11" name="直接连接符 10"/>
          <p:cNvCxnSpPr/>
          <p:nvPr/>
        </p:nvCxnSpPr>
        <p:spPr>
          <a:xfrm flipV="1">
            <a:off x="2809240" y="4211320"/>
            <a:ext cx="6804050" cy="1333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81470" y="880745"/>
            <a:ext cx="7620" cy="531939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226535" y="4334421"/>
            <a:ext cx="37139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监控中心</a:t>
            </a:r>
            <a:endParaRPr lang="zh-CN" altLang="en-US" dirty="0"/>
          </a:p>
        </p:txBody>
      </p:sp>
      <p:sp>
        <p:nvSpPr>
          <p:cNvPr id="54" name="TextBox 53"/>
          <p:cNvSpPr txBox="1"/>
          <p:nvPr/>
        </p:nvSpPr>
        <p:spPr>
          <a:xfrm>
            <a:off x="6226535" y="1912531"/>
            <a:ext cx="37139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安控中心</a:t>
            </a:r>
            <a:endParaRPr lang="zh-CN" altLang="en-US" dirty="0"/>
          </a:p>
        </p:txBody>
      </p:sp>
      <p:sp>
        <p:nvSpPr>
          <p:cNvPr id="57" name="TextBox 56"/>
          <p:cNvSpPr txBox="1"/>
          <p:nvPr/>
        </p:nvSpPr>
        <p:spPr>
          <a:xfrm>
            <a:off x="6876140" y="4334421"/>
            <a:ext cx="37139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现场监控</a:t>
            </a:r>
            <a:endParaRPr lang="zh-CN" altLang="en-US" dirty="0"/>
          </a:p>
        </p:txBody>
      </p:sp>
      <p:sp>
        <p:nvSpPr>
          <p:cNvPr id="56" name="TextBox 55"/>
          <p:cNvSpPr txBox="1"/>
          <p:nvPr/>
        </p:nvSpPr>
        <p:spPr>
          <a:xfrm>
            <a:off x="6777715" y="2051030"/>
            <a:ext cx="37139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弱电间</a:t>
            </a:r>
            <a:endParaRPr lang="zh-CN" altLang="en-US" dirty="0"/>
          </a:p>
        </p:txBody>
      </p:sp>
      <p:pic>
        <p:nvPicPr>
          <p:cNvPr id="7172" name="Picture 4" descr="C:\Users\yh76 njt6junyha   b\Desktop\微信图片_20190402062058.jpg微信图片_20190402062058"/>
          <p:cNvPicPr>
            <a:picLocks noChangeAspect="1" noChangeArrowheads="1"/>
          </p:cNvPicPr>
          <p:nvPr/>
        </p:nvPicPr>
        <p:blipFill rotWithShape="1">
          <a:blip r:embed="rId1"/>
          <a:srcRect/>
          <a:stretch>
            <a:fillRect/>
          </a:stretch>
        </p:blipFill>
        <p:spPr bwMode="auto">
          <a:xfrm>
            <a:off x="7810500" y="2804795"/>
            <a:ext cx="1338580" cy="1247775"/>
          </a:xfrm>
          <a:prstGeom prst="rect">
            <a:avLst/>
          </a:prstGeom>
          <a:noFill/>
        </p:spPr>
      </p:pic>
      <p:pic>
        <p:nvPicPr>
          <p:cNvPr id="29" name="Picture 4" descr="C:\Users\yh76 njt6junyha   b\Desktop\微信图片_20190402062101.jpg微信图片_20190402062101"/>
          <p:cNvPicPr>
            <a:picLocks noChangeAspect="1" noChangeArrowheads="1"/>
          </p:cNvPicPr>
          <p:nvPr/>
        </p:nvPicPr>
        <p:blipFill>
          <a:blip r:embed="rId2"/>
          <a:srcRect/>
          <a:stretch>
            <a:fillRect/>
          </a:stretch>
        </p:blipFill>
        <p:spPr bwMode="auto">
          <a:xfrm>
            <a:off x="2914650" y="2671445"/>
            <a:ext cx="2081530" cy="1436370"/>
          </a:xfrm>
          <a:prstGeom prst="rect">
            <a:avLst/>
          </a:prstGeom>
          <a:noFill/>
        </p:spPr>
      </p:pic>
      <p:pic>
        <p:nvPicPr>
          <p:cNvPr id="48" name="Picture 28" descr="computer拷貝"/>
          <p:cNvPicPr>
            <a:picLocks noChangeAspect="1" noChangeArrowheads="1"/>
          </p:cNvPicPr>
          <p:nvPr/>
        </p:nvPicPr>
        <p:blipFill>
          <a:blip r:embed="rId3" cstate="print"/>
          <a:srcRect/>
          <a:stretch>
            <a:fillRect/>
          </a:stretch>
        </p:blipFill>
        <p:spPr bwMode="auto">
          <a:xfrm>
            <a:off x="2052320" y="4578985"/>
            <a:ext cx="1162050" cy="912495"/>
          </a:xfrm>
          <a:prstGeom prst="rect">
            <a:avLst/>
          </a:prstGeom>
          <a:noFill/>
        </p:spPr>
      </p:pic>
      <p:pic>
        <p:nvPicPr>
          <p:cNvPr id="30" name="Picture 25" descr="F:\无标题.png无标题"/>
          <p:cNvPicPr>
            <a:picLocks noChangeAspect="1" noChangeArrowheads="1"/>
          </p:cNvPicPr>
          <p:nvPr/>
        </p:nvPicPr>
        <p:blipFill>
          <a:blip r:embed="rId4"/>
          <a:srcRect/>
          <a:stretch>
            <a:fillRect/>
          </a:stretch>
        </p:blipFill>
        <p:spPr bwMode="auto">
          <a:xfrm>
            <a:off x="3316605" y="4574540"/>
            <a:ext cx="1162685" cy="916940"/>
          </a:xfrm>
          <a:prstGeom prst="rect">
            <a:avLst/>
          </a:prstGeom>
          <a:noFill/>
        </p:spPr>
      </p:pic>
      <p:pic>
        <p:nvPicPr>
          <p:cNvPr id="31" name="图片 8" descr="C:\Users\yh76 njt6junyha   b\Desktop\微信图片_20190402073311.jpg微信图片_20190402073311"/>
          <p:cNvPicPr>
            <a:picLocks noChangeAspect="1" noChangeArrowheads="1"/>
          </p:cNvPicPr>
          <p:nvPr/>
        </p:nvPicPr>
        <p:blipFill>
          <a:blip r:embed="rId5"/>
          <a:srcRect/>
          <a:stretch>
            <a:fillRect/>
          </a:stretch>
        </p:blipFill>
        <p:spPr bwMode="auto">
          <a:xfrm>
            <a:off x="7985125" y="4689475"/>
            <a:ext cx="1050925" cy="802005"/>
          </a:xfrm>
          <a:prstGeom prst="rect">
            <a:avLst/>
          </a:prstGeom>
          <a:noFill/>
          <a:ln w="9525">
            <a:noFill/>
            <a:miter lim="800000"/>
            <a:headEnd/>
            <a:tailEnd/>
          </a:ln>
        </p:spPr>
      </p:pic>
      <p:cxnSp>
        <p:nvCxnSpPr>
          <p:cNvPr id="37" name="直接连接符 36"/>
          <p:cNvCxnSpPr/>
          <p:nvPr/>
        </p:nvCxnSpPr>
        <p:spPr>
          <a:xfrm>
            <a:off x="5061585" y="3429000"/>
            <a:ext cx="270002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7823200" y="5815330"/>
            <a:ext cx="137477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solidFill>
                  <a:schemeClr val="bg1"/>
                </a:solidFill>
                <a:latin typeface="Arial" panose="020B0604020202020204" pitchFamily="34" charset="0"/>
                <a:cs typeface="+mn-ea"/>
                <a:sym typeface="Arial" panose="020B0604020202020204" pitchFamily="34" charset="0"/>
              </a:rPr>
              <a:t>双鉴探测器</a:t>
            </a:r>
            <a:endParaRPr lang="zh-CN" altLang="en-US">
              <a:solidFill>
                <a:schemeClr val="bg1"/>
              </a:solidFill>
              <a:latin typeface="Arial" panose="020B0604020202020204" pitchFamily="34" charset="0"/>
              <a:ea typeface="楷体" panose="02010609060101010101" charset="-122"/>
              <a:cs typeface="+mn-ea"/>
              <a:sym typeface="Arial" panose="020B0604020202020204" pitchFamily="34" charset="0"/>
            </a:endParaRPr>
          </a:p>
        </p:txBody>
      </p:sp>
      <p:sp>
        <p:nvSpPr>
          <p:cNvPr id="42" name="圆角矩形 41"/>
          <p:cNvSpPr/>
          <p:nvPr/>
        </p:nvSpPr>
        <p:spPr>
          <a:xfrm>
            <a:off x="3316898" y="2161788"/>
            <a:ext cx="142811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en-US" altLang="zh-CN">
                <a:solidFill>
                  <a:schemeClr val="bg1"/>
                </a:solidFill>
                <a:latin typeface="Arial" panose="020B0604020202020204" pitchFamily="34" charset="0"/>
                <a:cs typeface="+mn-ea"/>
                <a:sym typeface="Arial" panose="020B0604020202020204" pitchFamily="34" charset="0"/>
              </a:rPr>
              <a:t>报警主机</a:t>
            </a:r>
            <a:endParaRPr lang="en-US" altLang="zh-CN">
              <a:solidFill>
                <a:schemeClr val="bg1"/>
              </a:solidFill>
              <a:latin typeface="Arial" panose="020B0604020202020204" pitchFamily="34" charset="0"/>
              <a:ea typeface="楷体" panose="02010609060101010101" charset="-122"/>
              <a:cs typeface="+mn-ea"/>
              <a:sym typeface="Arial" panose="020B0604020202020204" pitchFamily="34" charset="0"/>
            </a:endParaRPr>
          </a:p>
        </p:txBody>
      </p:sp>
      <p:sp>
        <p:nvSpPr>
          <p:cNvPr id="43" name="圆角矩形 42"/>
          <p:cNvSpPr/>
          <p:nvPr/>
        </p:nvSpPr>
        <p:spPr>
          <a:xfrm>
            <a:off x="3316605" y="5815330"/>
            <a:ext cx="127762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显示报警</a:t>
            </a:r>
            <a:endParaRPr lang="zh-CN" altLang="en-US">
              <a:latin typeface="楷体" panose="02010609060101010101" charset="-122"/>
              <a:ea typeface="楷体" panose="02010609060101010101" charset="-122"/>
              <a:sym typeface="+mn-ea"/>
            </a:endParaRPr>
          </a:p>
        </p:txBody>
      </p:sp>
      <p:sp>
        <p:nvSpPr>
          <p:cNvPr id="44" name="圆角矩形 43"/>
          <p:cNvSpPr/>
          <p:nvPr/>
        </p:nvSpPr>
        <p:spPr>
          <a:xfrm>
            <a:off x="7761605" y="2352675"/>
            <a:ext cx="143637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solidFill>
                  <a:schemeClr val="bg1"/>
                </a:solidFill>
                <a:latin typeface="Arial" panose="020B0604020202020204" pitchFamily="34" charset="0"/>
                <a:cs typeface="+mn-ea"/>
                <a:sym typeface="Arial" panose="020B0604020202020204" pitchFamily="34" charset="0"/>
              </a:rPr>
              <a:t>报警集成箱</a:t>
            </a:r>
            <a:endParaRPr lang="zh-CN" altLang="en-US">
              <a:solidFill>
                <a:schemeClr val="bg1"/>
              </a:solidFill>
              <a:latin typeface="Arial" panose="020B0604020202020204" pitchFamily="34" charset="0"/>
              <a:ea typeface="楷体" panose="02010609060101010101" charset="-122"/>
              <a:cs typeface="+mn-ea"/>
              <a:sym typeface="Arial" panose="020B0604020202020204" pitchFamily="34" charset="0"/>
            </a:endParaRPr>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入侵系统</a:t>
            </a:r>
            <a:r>
              <a:rPr lang="zh-CN" altLang="en-US" sz="2400" b="1" dirty="0" smtClean="0">
                <a:solidFill>
                  <a:schemeClr val="accent1"/>
                </a:solidFill>
              </a:rPr>
              <a:t>配置</a:t>
            </a:r>
            <a:endParaRPr lang="zh-CN" altLang="en-US" sz="2400" b="1" dirty="0">
              <a:solidFill>
                <a:schemeClr val="accent1"/>
              </a:solidFill>
            </a:endParaRPr>
          </a:p>
        </p:txBody>
      </p:sp>
      <p:sp>
        <p:nvSpPr>
          <p:cNvPr id="4" name="矩形 3"/>
          <p:cNvSpPr/>
          <p:nvPr/>
        </p:nvSpPr>
        <p:spPr>
          <a:xfrm>
            <a:off x="409764" y="880904"/>
            <a:ext cx="2409190" cy="706755"/>
          </a:xfrm>
          <a:prstGeom prst="rect">
            <a:avLst/>
          </a:prstGeom>
        </p:spPr>
        <p:txBody>
          <a:bodyPr wrap="none">
            <a:spAutoFit/>
          </a:bodyPr>
          <a:lstStyle/>
          <a:p>
            <a:r>
              <a:rPr lang="en-US" altLang="zh-CN" sz="2000" b="1" dirty="0" smtClean="0">
                <a:solidFill>
                  <a:schemeClr val="accent6">
                    <a:lumMod val="75000"/>
                  </a:schemeClr>
                </a:solidFill>
                <a:sym typeface="+mn-ea"/>
              </a:rPr>
              <a:t>A-5</a:t>
            </a:r>
            <a:r>
              <a:rPr lang="zh-CN" altLang="en-US" sz="2000" b="1" dirty="0" smtClean="0">
                <a:solidFill>
                  <a:schemeClr val="accent6">
                    <a:lumMod val="75000"/>
                  </a:schemeClr>
                </a:solidFill>
                <a:sym typeface="+mn-ea"/>
              </a:rPr>
              <a:t>入侵报警结构图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pic>
        <p:nvPicPr>
          <p:cNvPr id="14" name="Picture 28" descr="C:\Users\yh76 njt6junyha   b\Desktop\微信图片_20190402062049.jpg微信图片_20190402062049"/>
          <p:cNvPicPr>
            <a:picLocks noChangeAspect="1" noChangeArrowheads="1"/>
          </p:cNvPicPr>
          <p:nvPr/>
        </p:nvPicPr>
        <p:blipFill>
          <a:blip r:embed="rId6"/>
          <a:srcRect/>
          <a:stretch>
            <a:fillRect/>
          </a:stretch>
        </p:blipFill>
        <p:spPr bwMode="auto">
          <a:xfrm>
            <a:off x="4644390" y="4574540"/>
            <a:ext cx="1224915" cy="918210"/>
          </a:xfrm>
          <a:prstGeom prst="rect">
            <a:avLst/>
          </a:prstGeom>
          <a:noFill/>
        </p:spPr>
      </p:pic>
      <p:cxnSp>
        <p:nvCxnSpPr>
          <p:cNvPr id="5" name="直接连接符 4"/>
          <p:cNvCxnSpPr/>
          <p:nvPr/>
        </p:nvCxnSpPr>
        <p:spPr>
          <a:xfrm flipV="1">
            <a:off x="8479790" y="4109720"/>
            <a:ext cx="0" cy="504004"/>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edg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37"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sym typeface="+mn-ea"/>
              </a:rPr>
              <a:t>入侵</a:t>
            </a:r>
            <a:r>
              <a:rPr lang="zh-CN" altLang="en-US" sz="2400" b="1" dirty="0">
                <a:solidFill>
                  <a:schemeClr val="accent1"/>
                </a:solidFill>
              </a:rPr>
              <a:t>系统</a:t>
            </a:r>
            <a:r>
              <a:rPr lang="zh-CN" altLang="en-US" sz="2400" b="1" dirty="0" smtClean="0">
                <a:solidFill>
                  <a:schemeClr val="accent1"/>
                </a:solidFill>
              </a:rPr>
              <a:t>配置</a:t>
            </a:r>
            <a:endParaRPr lang="zh-CN" altLang="en-US" sz="2400" b="1" dirty="0">
              <a:solidFill>
                <a:schemeClr val="accent1"/>
              </a:solidFill>
            </a:endParaRPr>
          </a:p>
        </p:txBody>
      </p:sp>
      <p:sp>
        <p:nvSpPr>
          <p:cNvPr id="4" name="矩形 3"/>
          <p:cNvSpPr/>
          <p:nvPr/>
        </p:nvSpPr>
        <p:spPr>
          <a:xfrm>
            <a:off x="443419" y="973614"/>
            <a:ext cx="2981325" cy="706755"/>
          </a:xfrm>
          <a:prstGeom prst="rect">
            <a:avLst/>
          </a:prstGeom>
        </p:spPr>
        <p:txBody>
          <a:bodyPr wrap="none">
            <a:spAutoFit/>
          </a:bodyPr>
          <a:lstStyle/>
          <a:p>
            <a:r>
              <a:rPr lang="en-US" altLang="zh-CN" sz="2000" b="1" dirty="0" smtClean="0">
                <a:solidFill>
                  <a:schemeClr val="accent6">
                    <a:lumMod val="75000"/>
                  </a:schemeClr>
                </a:solidFill>
                <a:sym typeface="+mn-ea"/>
              </a:rPr>
              <a:t>A-5 </a:t>
            </a:r>
            <a:r>
              <a:rPr lang="zh-CN" altLang="en-US" sz="2000" b="1" dirty="0" smtClean="0">
                <a:solidFill>
                  <a:schemeClr val="accent6">
                    <a:lumMod val="75000"/>
                  </a:schemeClr>
                </a:solidFill>
                <a:sym typeface="+mn-ea"/>
              </a:rPr>
              <a:t>入侵报警系统配置图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sp>
        <p:nvSpPr>
          <p:cNvPr id="10" name="L 形 9"/>
          <p:cNvSpPr/>
          <p:nvPr>
            <p:custDataLst>
              <p:tags r:id="rId1"/>
            </p:custDataLst>
          </p:nvPr>
        </p:nvSpPr>
        <p:spPr>
          <a:xfrm flipV="1">
            <a:off x="1154829" y="1325059"/>
            <a:ext cx="1790299" cy="1353298"/>
          </a:xfrm>
          <a:prstGeom prst="corner">
            <a:avLst>
              <a:gd name="adj1" fmla="val 11538"/>
              <a:gd name="adj2" fmla="val 12023"/>
            </a:avLst>
          </a:prstGeom>
          <a:solidFill>
            <a:srgbClr val="0F6FC6"/>
          </a:solidFill>
          <a:ln w="12700" cap="flat" cmpd="sng" algn="ctr">
            <a:noFill/>
            <a:prstDash val="solid"/>
            <a:miter lim="800000"/>
          </a:ln>
          <a:effectLst/>
        </p:spPr>
        <p:txBody>
          <a:bodyPr rtlCol="0" anchor="ctr">
            <a:normAutofit fontScale="25000" lnSpcReduction="20000"/>
          </a:bodyPr>
          <a:lstStyle/>
          <a:p>
            <a:pPr algn="ctr"/>
            <a:endParaRPr lang="zh-CN" altLang="en-US">
              <a:sym typeface="Arial" panose="020B0604020202020204" pitchFamily="34" charset="0"/>
            </a:endParaRPr>
          </a:p>
        </p:txBody>
      </p:sp>
      <p:sp>
        <p:nvSpPr>
          <p:cNvPr id="17" name="矩形 16"/>
          <p:cNvSpPr/>
          <p:nvPr>
            <p:custDataLst>
              <p:tags r:id="rId2"/>
            </p:custDataLst>
          </p:nvPr>
        </p:nvSpPr>
        <p:spPr>
          <a:xfrm>
            <a:off x="1375410" y="1539240"/>
            <a:ext cx="1569720" cy="1139825"/>
          </a:xfrm>
          <a:prstGeom prst="rect">
            <a:avLst/>
          </a:prstGeom>
          <a:solidFill>
            <a:srgbClr val="0F6FC6"/>
          </a:solidFill>
          <a:ln w="12700" cap="flat" cmpd="sng" algn="ctr">
            <a:noFill/>
            <a:prstDash val="solid"/>
            <a:miter lim="800000"/>
          </a:ln>
          <a:effectLst/>
        </p:spPr>
        <p:txBody>
          <a:bodyPr rtlCol="0" anchor="ctr">
            <a:normAutofit/>
          </a:bodyPr>
          <a:lstStyle/>
          <a:p>
            <a:pPr algn="ctr"/>
            <a:r>
              <a:rPr lang="en-US" altLang="zh-CN" dirty="0" err="1">
                <a:latin typeface="Arial" panose="020B0604020202020204" pitchFamily="34" charset="0"/>
                <a:ea typeface="+mn-ea"/>
                <a:cs typeface="+mn-ea"/>
                <a:sym typeface="Arial" panose="020B0604020202020204" pitchFamily="34" charset="0"/>
              </a:rPr>
              <a:t>Lorem</a:t>
            </a:r>
            <a:r>
              <a:rPr lang="en-US" altLang="zh-CN" dirty="0">
                <a:latin typeface="Arial" panose="020B0604020202020204" pitchFamily="34" charset="0"/>
                <a:ea typeface="+mn-ea"/>
                <a:cs typeface="+mn-ea"/>
                <a:sym typeface="Arial" panose="020B0604020202020204" pitchFamily="34" charset="0"/>
              </a:rPr>
              <a:t> </a:t>
            </a:r>
            <a:r>
              <a:rPr lang="en-US" altLang="zh-CN" dirty="0" err="1">
                <a:latin typeface="Arial" panose="020B0604020202020204" pitchFamily="34" charset="0"/>
                <a:ea typeface="+mn-ea"/>
                <a:cs typeface="+mn-ea"/>
                <a:sym typeface="Arial" panose="020B0604020202020204" pitchFamily="34" charset="0"/>
              </a:rPr>
              <a:t>ipsum</a:t>
            </a:r>
            <a:r>
              <a:rPr lang="en-US" altLang="zh-CN" dirty="0">
                <a:latin typeface="Arial" panose="020B0604020202020204" pitchFamily="34" charset="0"/>
                <a:ea typeface="+mn-ea"/>
                <a:cs typeface="+mn-ea"/>
                <a:sym typeface="Arial" panose="020B0604020202020204" pitchFamily="34" charset="0"/>
              </a:rPr>
              <a:t> </a:t>
            </a:r>
            <a:endParaRPr lang="zh-CN" altLang="en-US" dirty="0">
              <a:latin typeface="Arial" panose="020B0604020202020204" pitchFamily="34" charset="0"/>
              <a:ea typeface="黑体" panose="02010609060101010101" charset="-122"/>
              <a:cs typeface="+mn-ea"/>
              <a:sym typeface="Arial" panose="020B0604020202020204" pitchFamily="34" charset="0"/>
            </a:endParaRPr>
          </a:p>
        </p:txBody>
      </p:sp>
      <p:sp>
        <p:nvSpPr>
          <p:cNvPr id="18" name="椭圆 17"/>
          <p:cNvSpPr/>
          <p:nvPr>
            <p:custDataLst>
              <p:tags r:id="rId3"/>
            </p:custDataLst>
          </p:nvPr>
        </p:nvSpPr>
        <p:spPr>
          <a:xfrm>
            <a:off x="1676411" y="3120207"/>
            <a:ext cx="747134" cy="747134"/>
          </a:xfrm>
          <a:prstGeom prst="ellipse">
            <a:avLst/>
          </a:prstGeom>
          <a:solidFill>
            <a:srgbClr val="0F6FC6"/>
          </a:solidFill>
          <a:ln w="12700" cap="flat" cmpd="sng" algn="ctr">
            <a:noFill/>
            <a:prstDash val="solid"/>
            <a:miter lim="800000"/>
          </a:ln>
          <a:effectLst/>
        </p:spPr>
        <p:txBody>
          <a:bodyPr rtlCol="0" anchor="ctr">
            <a:normAutofit/>
          </a:bodyPr>
          <a:lstStyle/>
          <a:p>
            <a:pPr algn="ctr"/>
            <a:endParaRPr lang="zh-CN" altLang="en-US">
              <a:sym typeface="Arial" panose="020B0604020202020204" pitchFamily="34" charset="0"/>
            </a:endParaRPr>
          </a:p>
        </p:txBody>
      </p:sp>
      <p:sp>
        <p:nvSpPr>
          <p:cNvPr id="19" name="KSO_Shape"/>
          <p:cNvSpPr/>
          <p:nvPr>
            <p:custDataLst>
              <p:tags r:id="rId4"/>
            </p:custDataLst>
          </p:nvPr>
        </p:nvSpPr>
        <p:spPr bwMode="auto">
          <a:xfrm>
            <a:off x="1932473" y="3280485"/>
            <a:ext cx="269799" cy="427121"/>
          </a:xfrm>
          <a:custGeom>
            <a:avLst/>
            <a:gdLst>
              <a:gd name="T0" fmla="*/ 2147483646 w 3864"/>
              <a:gd name="T1" fmla="*/ 1817606605 h 6111"/>
              <a:gd name="T2" fmla="*/ 2147483646 w 3864"/>
              <a:gd name="T3" fmla="*/ 2147483646 h 6111"/>
              <a:gd name="T4" fmla="*/ 2147483646 w 3864"/>
              <a:gd name="T5" fmla="*/ 2147483646 h 6111"/>
              <a:gd name="T6" fmla="*/ 2147483646 w 3864"/>
              <a:gd name="T7" fmla="*/ 2147483646 h 6111"/>
              <a:gd name="T8" fmla="*/ 2147483646 w 3864"/>
              <a:gd name="T9" fmla="*/ 2147483646 h 6111"/>
              <a:gd name="T10" fmla="*/ 2147483646 w 3864"/>
              <a:gd name="T11" fmla="*/ 2147483646 h 6111"/>
              <a:gd name="T12" fmla="*/ 2147483646 w 3864"/>
              <a:gd name="T13" fmla="*/ 2147483646 h 6111"/>
              <a:gd name="T14" fmla="*/ 2147483646 w 3864"/>
              <a:gd name="T15" fmla="*/ 2147483646 h 6111"/>
              <a:gd name="T16" fmla="*/ 2147483646 w 3864"/>
              <a:gd name="T17" fmla="*/ 2147483646 h 6111"/>
              <a:gd name="T18" fmla="*/ 2147483646 w 3864"/>
              <a:gd name="T19" fmla="*/ 2147483646 h 6111"/>
              <a:gd name="T20" fmla="*/ 2147483646 w 3864"/>
              <a:gd name="T21" fmla="*/ 2147483646 h 6111"/>
              <a:gd name="T22" fmla="*/ 2147483646 w 3864"/>
              <a:gd name="T23" fmla="*/ 2147483646 h 6111"/>
              <a:gd name="T24" fmla="*/ 2147483646 w 3864"/>
              <a:gd name="T25" fmla="*/ 2147483646 h 6111"/>
              <a:gd name="T26" fmla="*/ 2147483646 w 3864"/>
              <a:gd name="T27" fmla="*/ 2147483646 h 6111"/>
              <a:gd name="T28" fmla="*/ 2147483646 w 3864"/>
              <a:gd name="T29" fmla="*/ 2147483646 h 6111"/>
              <a:gd name="T30" fmla="*/ 2147483646 w 3864"/>
              <a:gd name="T31" fmla="*/ 2147483646 h 6111"/>
              <a:gd name="T32" fmla="*/ 2147483646 w 3864"/>
              <a:gd name="T33" fmla="*/ 2147483646 h 6111"/>
              <a:gd name="T34" fmla="*/ 2147483646 w 3864"/>
              <a:gd name="T35" fmla="*/ 2147483646 h 6111"/>
              <a:gd name="T36" fmla="*/ 574134261 w 3864"/>
              <a:gd name="T37" fmla="*/ 2147483646 h 6111"/>
              <a:gd name="T38" fmla="*/ 906491754 w 3864"/>
              <a:gd name="T39" fmla="*/ 2147483646 h 6111"/>
              <a:gd name="T40" fmla="*/ 2147483646 w 3864"/>
              <a:gd name="T41" fmla="*/ 2147483646 h 6111"/>
              <a:gd name="T42" fmla="*/ 2147483646 w 3864"/>
              <a:gd name="T43" fmla="*/ 2147483646 h 6111"/>
              <a:gd name="T44" fmla="*/ 2147483646 w 3864"/>
              <a:gd name="T45" fmla="*/ 2147483646 h 6111"/>
              <a:gd name="T46" fmla="*/ 2147483646 w 3864"/>
              <a:gd name="T47" fmla="*/ 1817606605 h 6111"/>
              <a:gd name="T48" fmla="*/ 2147483646 w 3864"/>
              <a:gd name="T49" fmla="*/ 2147483646 h 6111"/>
              <a:gd name="T50" fmla="*/ 2147483646 w 3864"/>
              <a:gd name="T51" fmla="*/ 2147483646 h 6111"/>
              <a:gd name="T52" fmla="*/ 2147483646 w 3864"/>
              <a:gd name="T53" fmla="*/ 2147483646 h 6111"/>
              <a:gd name="T54" fmla="*/ 2147483646 w 3864"/>
              <a:gd name="T55" fmla="*/ 2147483646 h 6111"/>
              <a:gd name="T56" fmla="*/ 2147483646 w 3864"/>
              <a:gd name="T57" fmla="*/ 2147483646 h 6111"/>
              <a:gd name="T58" fmla="*/ 2147483646 w 3864"/>
              <a:gd name="T59" fmla="*/ 2147483646 h 6111"/>
              <a:gd name="T60" fmla="*/ 2147483646 w 3864"/>
              <a:gd name="T61" fmla="*/ 2147483646 h 6111"/>
              <a:gd name="T62" fmla="*/ 2147483646 w 3864"/>
              <a:gd name="T63" fmla="*/ 2147483646 h 6111"/>
              <a:gd name="T64" fmla="*/ 2147483646 w 3864"/>
              <a:gd name="T65" fmla="*/ 2147483646 h 6111"/>
              <a:gd name="T66" fmla="*/ 2147483646 w 3864"/>
              <a:gd name="T67" fmla="*/ 2147483646 h 6111"/>
              <a:gd name="T68" fmla="*/ 2147483646 w 3864"/>
              <a:gd name="T69" fmla="*/ 2147483646 h 6111"/>
              <a:gd name="T70" fmla="*/ 2147483646 w 3864"/>
              <a:gd name="T71" fmla="*/ 2147483646 h 6111"/>
              <a:gd name="T72" fmla="*/ 2147483646 w 3864"/>
              <a:gd name="T73" fmla="*/ 2147483646 h 6111"/>
              <a:gd name="T74" fmla="*/ 2147483646 w 3864"/>
              <a:gd name="T75" fmla="*/ 2147483646 h 6111"/>
              <a:gd name="T76" fmla="*/ 2147483646 w 3864"/>
              <a:gd name="T77" fmla="*/ 2147483646 h 6111"/>
              <a:gd name="T78" fmla="*/ 2147483646 w 3864"/>
              <a:gd name="T79" fmla="*/ 2147483646 h 6111"/>
              <a:gd name="T80" fmla="*/ 2147483646 w 3864"/>
              <a:gd name="T81" fmla="*/ 2147483646 h 6111"/>
              <a:gd name="T82" fmla="*/ 2147483646 w 3864"/>
              <a:gd name="T83" fmla="*/ 2147483646 h 6111"/>
              <a:gd name="T84" fmla="*/ 2147483646 w 3864"/>
              <a:gd name="T85" fmla="*/ 2147483646 h 6111"/>
              <a:gd name="T86" fmla="*/ 2147483646 w 3864"/>
              <a:gd name="T87" fmla="*/ 2147483646 h 6111"/>
              <a:gd name="T88" fmla="*/ 2147483646 w 3864"/>
              <a:gd name="T89" fmla="*/ 2147483646 h 6111"/>
              <a:gd name="T90" fmla="*/ 2147483646 w 3864"/>
              <a:gd name="T91" fmla="*/ 2147483646 h 6111"/>
              <a:gd name="T92" fmla="*/ 2147483646 w 3864"/>
              <a:gd name="T93" fmla="*/ 2147483646 h 6111"/>
              <a:gd name="T94" fmla="*/ 2147483646 w 3864"/>
              <a:gd name="T95" fmla="*/ 2147483646 h 6111"/>
              <a:gd name="T96" fmla="*/ 2147483646 w 3864"/>
              <a:gd name="T97" fmla="*/ 2147483646 h 6111"/>
              <a:gd name="T98" fmla="*/ 2147483646 w 3864"/>
              <a:gd name="T99" fmla="*/ 2147483646 h 6111"/>
              <a:gd name="T100" fmla="*/ 2147483646 w 3864"/>
              <a:gd name="T101" fmla="*/ 2147483646 h 6111"/>
              <a:gd name="T102" fmla="*/ 2147483646 w 3864"/>
              <a:gd name="T103" fmla="*/ 2147483646 h 6111"/>
              <a:gd name="T104" fmla="*/ 2147483646 w 3864"/>
              <a:gd name="T105" fmla="*/ 2147483646 h 6111"/>
              <a:gd name="T106" fmla="*/ 2147483646 w 3864"/>
              <a:gd name="T107" fmla="*/ 2147483646 h 6111"/>
              <a:gd name="T108" fmla="*/ 2147483646 w 3864"/>
              <a:gd name="T109" fmla="*/ 2147483646 h 6111"/>
              <a:gd name="T110" fmla="*/ 2147483646 w 3864"/>
              <a:gd name="T111" fmla="*/ 2147483646 h 6111"/>
              <a:gd name="T112" fmla="*/ 2147483646 w 3864"/>
              <a:gd name="T113" fmla="*/ 2147483646 h 6111"/>
              <a:gd name="T114" fmla="*/ 2147483646 w 3864"/>
              <a:gd name="T115" fmla="*/ 2147483646 h 6111"/>
              <a:gd name="T116" fmla="*/ 2147483646 w 3864"/>
              <a:gd name="T117" fmla="*/ 2147483646 h 6111"/>
              <a:gd name="T118" fmla="*/ 2147483646 w 3864"/>
              <a:gd name="T119" fmla="*/ 2147483646 h 61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864" h="6111">
                <a:moveTo>
                  <a:pt x="1932" y="0"/>
                </a:moveTo>
                <a:lnTo>
                  <a:pt x="1932" y="0"/>
                </a:lnTo>
                <a:lnTo>
                  <a:pt x="1982" y="0"/>
                </a:lnTo>
                <a:lnTo>
                  <a:pt x="2031" y="2"/>
                </a:lnTo>
                <a:lnTo>
                  <a:pt x="2081" y="5"/>
                </a:lnTo>
                <a:lnTo>
                  <a:pt x="2129" y="9"/>
                </a:lnTo>
                <a:lnTo>
                  <a:pt x="2178" y="15"/>
                </a:lnTo>
                <a:lnTo>
                  <a:pt x="2226" y="22"/>
                </a:lnTo>
                <a:lnTo>
                  <a:pt x="2273" y="30"/>
                </a:lnTo>
                <a:lnTo>
                  <a:pt x="2321" y="39"/>
                </a:lnTo>
                <a:lnTo>
                  <a:pt x="2367" y="48"/>
                </a:lnTo>
                <a:lnTo>
                  <a:pt x="2415" y="60"/>
                </a:lnTo>
                <a:lnTo>
                  <a:pt x="2460" y="73"/>
                </a:lnTo>
                <a:lnTo>
                  <a:pt x="2507" y="87"/>
                </a:lnTo>
                <a:lnTo>
                  <a:pt x="2551" y="101"/>
                </a:lnTo>
                <a:lnTo>
                  <a:pt x="2596" y="117"/>
                </a:lnTo>
                <a:lnTo>
                  <a:pt x="2640" y="133"/>
                </a:lnTo>
                <a:lnTo>
                  <a:pt x="2683" y="152"/>
                </a:lnTo>
                <a:lnTo>
                  <a:pt x="2727" y="170"/>
                </a:lnTo>
                <a:lnTo>
                  <a:pt x="2769" y="190"/>
                </a:lnTo>
                <a:lnTo>
                  <a:pt x="2811" y="211"/>
                </a:lnTo>
                <a:lnTo>
                  <a:pt x="2853" y="233"/>
                </a:lnTo>
                <a:lnTo>
                  <a:pt x="2893" y="255"/>
                </a:lnTo>
                <a:lnTo>
                  <a:pt x="2934" y="279"/>
                </a:lnTo>
                <a:lnTo>
                  <a:pt x="2973" y="304"/>
                </a:lnTo>
                <a:lnTo>
                  <a:pt x="3012" y="329"/>
                </a:lnTo>
                <a:lnTo>
                  <a:pt x="3050" y="356"/>
                </a:lnTo>
                <a:lnTo>
                  <a:pt x="3087" y="383"/>
                </a:lnTo>
                <a:lnTo>
                  <a:pt x="3124" y="412"/>
                </a:lnTo>
                <a:lnTo>
                  <a:pt x="3160" y="441"/>
                </a:lnTo>
                <a:lnTo>
                  <a:pt x="3196" y="471"/>
                </a:lnTo>
                <a:lnTo>
                  <a:pt x="3231" y="501"/>
                </a:lnTo>
                <a:lnTo>
                  <a:pt x="3265" y="532"/>
                </a:lnTo>
                <a:lnTo>
                  <a:pt x="3297" y="565"/>
                </a:lnTo>
                <a:lnTo>
                  <a:pt x="3330" y="599"/>
                </a:lnTo>
                <a:lnTo>
                  <a:pt x="3362" y="632"/>
                </a:lnTo>
                <a:lnTo>
                  <a:pt x="3393" y="667"/>
                </a:lnTo>
                <a:lnTo>
                  <a:pt x="3423" y="702"/>
                </a:lnTo>
                <a:lnTo>
                  <a:pt x="3452" y="739"/>
                </a:lnTo>
                <a:lnTo>
                  <a:pt x="3480" y="775"/>
                </a:lnTo>
                <a:lnTo>
                  <a:pt x="3507" y="813"/>
                </a:lnTo>
                <a:lnTo>
                  <a:pt x="3534" y="852"/>
                </a:lnTo>
                <a:lnTo>
                  <a:pt x="3560" y="890"/>
                </a:lnTo>
                <a:lnTo>
                  <a:pt x="3584" y="930"/>
                </a:lnTo>
                <a:lnTo>
                  <a:pt x="3607" y="970"/>
                </a:lnTo>
                <a:lnTo>
                  <a:pt x="3631" y="1011"/>
                </a:lnTo>
                <a:lnTo>
                  <a:pt x="3653" y="1051"/>
                </a:lnTo>
                <a:lnTo>
                  <a:pt x="3674" y="1094"/>
                </a:lnTo>
                <a:lnTo>
                  <a:pt x="3693" y="1136"/>
                </a:lnTo>
                <a:lnTo>
                  <a:pt x="3712" y="1179"/>
                </a:lnTo>
                <a:lnTo>
                  <a:pt x="3729" y="1223"/>
                </a:lnTo>
                <a:lnTo>
                  <a:pt x="3747" y="1267"/>
                </a:lnTo>
                <a:lnTo>
                  <a:pt x="3762" y="1312"/>
                </a:lnTo>
                <a:lnTo>
                  <a:pt x="3777" y="1357"/>
                </a:lnTo>
                <a:lnTo>
                  <a:pt x="3791" y="1402"/>
                </a:lnTo>
                <a:lnTo>
                  <a:pt x="3802" y="1449"/>
                </a:lnTo>
                <a:lnTo>
                  <a:pt x="3814" y="1495"/>
                </a:lnTo>
                <a:lnTo>
                  <a:pt x="3824" y="1543"/>
                </a:lnTo>
                <a:lnTo>
                  <a:pt x="3834" y="1589"/>
                </a:lnTo>
                <a:lnTo>
                  <a:pt x="3842" y="1638"/>
                </a:lnTo>
                <a:lnTo>
                  <a:pt x="3848" y="1685"/>
                </a:lnTo>
                <a:lnTo>
                  <a:pt x="3853" y="1734"/>
                </a:lnTo>
                <a:lnTo>
                  <a:pt x="3858" y="1783"/>
                </a:lnTo>
                <a:lnTo>
                  <a:pt x="3862" y="1832"/>
                </a:lnTo>
                <a:lnTo>
                  <a:pt x="3863" y="1882"/>
                </a:lnTo>
                <a:lnTo>
                  <a:pt x="3864" y="1932"/>
                </a:lnTo>
                <a:lnTo>
                  <a:pt x="3863" y="1999"/>
                </a:lnTo>
                <a:lnTo>
                  <a:pt x="3859" y="2065"/>
                </a:lnTo>
                <a:lnTo>
                  <a:pt x="3853" y="2130"/>
                </a:lnTo>
                <a:lnTo>
                  <a:pt x="3845" y="2195"/>
                </a:lnTo>
                <a:lnTo>
                  <a:pt x="3836" y="2260"/>
                </a:lnTo>
                <a:lnTo>
                  <a:pt x="3823" y="2324"/>
                </a:lnTo>
                <a:lnTo>
                  <a:pt x="3809" y="2387"/>
                </a:lnTo>
                <a:lnTo>
                  <a:pt x="3793" y="2449"/>
                </a:lnTo>
                <a:lnTo>
                  <a:pt x="3776" y="2511"/>
                </a:lnTo>
                <a:lnTo>
                  <a:pt x="3755" y="2571"/>
                </a:lnTo>
                <a:lnTo>
                  <a:pt x="3733" y="2631"/>
                </a:lnTo>
                <a:lnTo>
                  <a:pt x="3709" y="2690"/>
                </a:lnTo>
                <a:lnTo>
                  <a:pt x="3683" y="2747"/>
                </a:lnTo>
                <a:lnTo>
                  <a:pt x="3656" y="2804"/>
                </a:lnTo>
                <a:lnTo>
                  <a:pt x="3626" y="2859"/>
                </a:lnTo>
                <a:lnTo>
                  <a:pt x="3596" y="2914"/>
                </a:lnTo>
                <a:lnTo>
                  <a:pt x="3566" y="2963"/>
                </a:lnTo>
                <a:lnTo>
                  <a:pt x="3534" y="3011"/>
                </a:lnTo>
                <a:lnTo>
                  <a:pt x="3502" y="3058"/>
                </a:lnTo>
                <a:lnTo>
                  <a:pt x="3467" y="3103"/>
                </a:lnTo>
                <a:lnTo>
                  <a:pt x="3432" y="3148"/>
                </a:lnTo>
                <a:lnTo>
                  <a:pt x="3395" y="3193"/>
                </a:lnTo>
                <a:lnTo>
                  <a:pt x="3358" y="3234"/>
                </a:lnTo>
                <a:lnTo>
                  <a:pt x="3318" y="3276"/>
                </a:lnTo>
                <a:lnTo>
                  <a:pt x="3278" y="3317"/>
                </a:lnTo>
                <a:lnTo>
                  <a:pt x="3237" y="3356"/>
                </a:lnTo>
                <a:lnTo>
                  <a:pt x="3194" y="3393"/>
                </a:lnTo>
                <a:lnTo>
                  <a:pt x="3150" y="3431"/>
                </a:lnTo>
                <a:lnTo>
                  <a:pt x="3106" y="3465"/>
                </a:lnTo>
                <a:lnTo>
                  <a:pt x="3059" y="3500"/>
                </a:lnTo>
                <a:lnTo>
                  <a:pt x="3013" y="3533"/>
                </a:lnTo>
                <a:lnTo>
                  <a:pt x="2965" y="3564"/>
                </a:lnTo>
                <a:lnTo>
                  <a:pt x="2965" y="3763"/>
                </a:lnTo>
                <a:lnTo>
                  <a:pt x="3040" y="3756"/>
                </a:lnTo>
                <a:lnTo>
                  <a:pt x="3184" y="3744"/>
                </a:lnTo>
                <a:lnTo>
                  <a:pt x="3240" y="3879"/>
                </a:lnTo>
                <a:lnTo>
                  <a:pt x="3257" y="3921"/>
                </a:lnTo>
                <a:lnTo>
                  <a:pt x="3272" y="3961"/>
                </a:lnTo>
                <a:lnTo>
                  <a:pt x="3283" y="4003"/>
                </a:lnTo>
                <a:lnTo>
                  <a:pt x="3293" y="4044"/>
                </a:lnTo>
                <a:lnTo>
                  <a:pt x="3301" y="4084"/>
                </a:lnTo>
                <a:lnTo>
                  <a:pt x="3305" y="4125"/>
                </a:lnTo>
                <a:lnTo>
                  <a:pt x="3309" y="4166"/>
                </a:lnTo>
                <a:lnTo>
                  <a:pt x="3310" y="4206"/>
                </a:lnTo>
                <a:lnTo>
                  <a:pt x="3309" y="4248"/>
                </a:lnTo>
                <a:lnTo>
                  <a:pt x="3305" y="4289"/>
                </a:lnTo>
                <a:lnTo>
                  <a:pt x="3300" y="4329"/>
                </a:lnTo>
                <a:lnTo>
                  <a:pt x="3292" y="4370"/>
                </a:lnTo>
                <a:lnTo>
                  <a:pt x="3282" y="4409"/>
                </a:lnTo>
                <a:lnTo>
                  <a:pt x="3269" y="4449"/>
                </a:lnTo>
                <a:lnTo>
                  <a:pt x="3256" y="4487"/>
                </a:lnTo>
                <a:lnTo>
                  <a:pt x="3239" y="4527"/>
                </a:lnTo>
                <a:lnTo>
                  <a:pt x="3224" y="4560"/>
                </a:lnTo>
                <a:lnTo>
                  <a:pt x="3240" y="4600"/>
                </a:lnTo>
                <a:lnTo>
                  <a:pt x="3257" y="4642"/>
                </a:lnTo>
                <a:lnTo>
                  <a:pt x="3272" y="4682"/>
                </a:lnTo>
                <a:lnTo>
                  <a:pt x="3283" y="4724"/>
                </a:lnTo>
                <a:lnTo>
                  <a:pt x="3293" y="4765"/>
                </a:lnTo>
                <a:lnTo>
                  <a:pt x="3301" y="4805"/>
                </a:lnTo>
                <a:lnTo>
                  <a:pt x="3305" y="4846"/>
                </a:lnTo>
                <a:lnTo>
                  <a:pt x="3309" y="4888"/>
                </a:lnTo>
                <a:lnTo>
                  <a:pt x="3310" y="4927"/>
                </a:lnTo>
                <a:lnTo>
                  <a:pt x="3309" y="4969"/>
                </a:lnTo>
                <a:lnTo>
                  <a:pt x="3305" y="5010"/>
                </a:lnTo>
                <a:lnTo>
                  <a:pt x="3300" y="5050"/>
                </a:lnTo>
                <a:lnTo>
                  <a:pt x="3292" y="5091"/>
                </a:lnTo>
                <a:lnTo>
                  <a:pt x="3282" y="5130"/>
                </a:lnTo>
                <a:lnTo>
                  <a:pt x="3269" y="5170"/>
                </a:lnTo>
                <a:lnTo>
                  <a:pt x="3256" y="5209"/>
                </a:lnTo>
                <a:lnTo>
                  <a:pt x="3239" y="5248"/>
                </a:lnTo>
                <a:lnTo>
                  <a:pt x="3191" y="5356"/>
                </a:lnTo>
                <a:lnTo>
                  <a:pt x="3073" y="5366"/>
                </a:lnTo>
                <a:lnTo>
                  <a:pt x="886" y="5559"/>
                </a:lnTo>
                <a:lnTo>
                  <a:pt x="735" y="5573"/>
                </a:lnTo>
                <a:lnTo>
                  <a:pt x="681" y="5430"/>
                </a:lnTo>
                <a:lnTo>
                  <a:pt x="668" y="5395"/>
                </a:lnTo>
                <a:lnTo>
                  <a:pt x="656" y="5359"/>
                </a:lnTo>
                <a:lnTo>
                  <a:pt x="646" y="5323"/>
                </a:lnTo>
                <a:lnTo>
                  <a:pt x="636" y="5286"/>
                </a:lnTo>
                <a:lnTo>
                  <a:pt x="628" y="5249"/>
                </a:lnTo>
                <a:lnTo>
                  <a:pt x="623" y="5210"/>
                </a:lnTo>
                <a:lnTo>
                  <a:pt x="618" y="5172"/>
                </a:lnTo>
                <a:lnTo>
                  <a:pt x="616" y="5133"/>
                </a:lnTo>
                <a:lnTo>
                  <a:pt x="614" y="5091"/>
                </a:lnTo>
                <a:lnTo>
                  <a:pt x="617" y="5049"/>
                </a:lnTo>
                <a:lnTo>
                  <a:pt x="621" y="5006"/>
                </a:lnTo>
                <a:lnTo>
                  <a:pt x="628" y="4963"/>
                </a:lnTo>
                <a:lnTo>
                  <a:pt x="633" y="4941"/>
                </a:lnTo>
                <a:lnTo>
                  <a:pt x="638" y="4919"/>
                </a:lnTo>
                <a:lnTo>
                  <a:pt x="645" y="4897"/>
                </a:lnTo>
                <a:lnTo>
                  <a:pt x="652" y="4875"/>
                </a:lnTo>
                <a:lnTo>
                  <a:pt x="659" y="4853"/>
                </a:lnTo>
                <a:lnTo>
                  <a:pt x="668" y="4831"/>
                </a:lnTo>
                <a:lnTo>
                  <a:pt x="677" y="4808"/>
                </a:lnTo>
                <a:lnTo>
                  <a:pt x="688" y="4786"/>
                </a:lnTo>
                <a:lnTo>
                  <a:pt x="700" y="4759"/>
                </a:lnTo>
                <a:lnTo>
                  <a:pt x="681" y="4709"/>
                </a:lnTo>
                <a:lnTo>
                  <a:pt x="668" y="4674"/>
                </a:lnTo>
                <a:lnTo>
                  <a:pt x="656" y="4638"/>
                </a:lnTo>
                <a:lnTo>
                  <a:pt x="646" y="4602"/>
                </a:lnTo>
                <a:lnTo>
                  <a:pt x="636" y="4565"/>
                </a:lnTo>
                <a:lnTo>
                  <a:pt x="628" y="4528"/>
                </a:lnTo>
                <a:lnTo>
                  <a:pt x="623" y="4489"/>
                </a:lnTo>
                <a:lnTo>
                  <a:pt x="618" y="4451"/>
                </a:lnTo>
                <a:lnTo>
                  <a:pt x="616" y="4412"/>
                </a:lnTo>
                <a:lnTo>
                  <a:pt x="614" y="4370"/>
                </a:lnTo>
                <a:lnTo>
                  <a:pt x="617" y="4327"/>
                </a:lnTo>
                <a:lnTo>
                  <a:pt x="621" y="4285"/>
                </a:lnTo>
                <a:lnTo>
                  <a:pt x="628" y="4242"/>
                </a:lnTo>
                <a:lnTo>
                  <a:pt x="633" y="4220"/>
                </a:lnTo>
                <a:lnTo>
                  <a:pt x="638" y="4198"/>
                </a:lnTo>
                <a:lnTo>
                  <a:pt x="645" y="4176"/>
                </a:lnTo>
                <a:lnTo>
                  <a:pt x="652" y="4154"/>
                </a:lnTo>
                <a:lnTo>
                  <a:pt x="659" y="4132"/>
                </a:lnTo>
                <a:lnTo>
                  <a:pt x="668" y="4110"/>
                </a:lnTo>
                <a:lnTo>
                  <a:pt x="677" y="4087"/>
                </a:lnTo>
                <a:lnTo>
                  <a:pt x="688" y="4064"/>
                </a:lnTo>
                <a:lnTo>
                  <a:pt x="736" y="3960"/>
                </a:lnTo>
                <a:lnTo>
                  <a:pt x="851" y="3950"/>
                </a:lnTo>
                <a:lnTo>
                  <a:pt x="934" y="3943"/>
                </a:lnTo>
                <a:lnTo>
                  <a:pt x="934" y="3586"/>
                </a:lnTo>
                <a:lnTo>
                  <a:pt x="885" y="3555"/>
                </a:lnTo>
                <a:lnTo>
                  <a:pt x="836" y="3522"/>
                </a:lnTo>
                <a:lnTo>
                  <a:pt x="789" y="3489"/>
                </a:lnTo>
                <a:lnTo>
                  <a:pt x="742" y="3454"/>
                </a:lnTo>
                <a:lnTo>
                  <a:pt x="697" y="3417"/>
                </a:lnTo>
                <a:lnTo>
                  <a:pt x="653" y="3378"/>
                </a:lnTo>
                <a:lnTo>
                  <a:pt x="610" y="3340"/>
                </a:lnTo>
                <a:lnTo>
                  <a:pt x="568" y="3299"/>
                </a:lnTo>
                <a:lnTo>
                  <a:pt x="527" y="3258"/>
                </a:lnTo>
                <a:lnTo>
                  <a:pt x="488" y="3215"/>
                </a:lnTo>
                <a:lnTo>
                  <a:pt x="450" y="3170"/>
                </a:lnTo>
                <a:lnTo>
                  <a:pt x="414" y="3125"/>
                </a:lnTo>
                <a:lnTo>
                  <a:pt x="378" y="3079"/>
                </a:lnTo>
                <a:lnTo>
                  <a:pt x="344" y="3031"/>
                </a:lnTo>
                <a:lnTo>
                  <a:pt x="311" y="2982"/>
                </a:lnTo>
                <a:lnTo>
                  <a:pt x="280" y="2934"/>
                </a:lnTo>
                <a:lnTo>
                  <a:pt x="248" y="2878"/>
                </a:lnTo>
                <a:lnTo>
                  <a:pt x="217" y="2821"/>
                </a:lnTo>
                <a:lnTo>
                  <a:pt x="188" y="2763"/>
                </a:lnTo>
                <a:lnTo>
                  <a:pt x="162" y="2705"/>
                </a:lnTo>
                <a:lnTo>
                  <a:pt x="136" y="2644"/>
                </a:lnTo>
                <a:lnTo>
                  <a:pt x="113" y="2584"/>
                </a:lnTo>
                <a:lnTo>
                  <a:pt x="92" y="2523"/>
                </a:lnTo>
                <a:lnTo>
                  <a:pt x="73" y="2460"/>
                </a:lnTo>
                <a:lnTo>
                  <a:pt x="56" y="2396"/>
                </a:lnTo>
                <a:lnTo>
                  <a:pt x="42" y="2332"/>
                </a:lnTo>
                <a:lnTo>
                  <a:pt x="29" y="2267"/>
                </a:lnTo>
                <a:lnTo>
                  <a:pt x="19" y="2201"/>
                </a:lnTo>
                <a:lnTo>
                  <a:pt x="11" y="2135"/>
                </a:lnTo>
                <a:lnTo>
                  <a:pt x="5" y="2067"/>
                </a:lnTo>
                <a:lnTo>
                  <a:pt x="1" y="2000"/>
                </a:lnTo>
                <a:lnTo>
                  <a:pt x="0" y="1932"/>
                </a:lnTo>
                <a:lnTo>
                  <a:pt x="0" y="1882"/>
                </a:lnTo>
                <a:lnTo>
                  <a:pt x="3" y="1832"/>
                </a:lnTo>
                <a:lnTo>
                  <a:pt x="5" y="1783"/>
                </a:lnTo>
                <a:lnTo>
                  <a:pt x="10" y="1734"/>
                </a:lnTo>
                <a:lnTo>
                  <a:pt x="15" y="1685"/>
                </a:lnTo>
                <a:lnTo>
                  <a:pt x="22" y="1638"/>
                </a:lnTo>
                <a:lnTo>
                  <a:pt x="30" y="1589"/>
                </a:lnTo>
                <a:lnTo>
                  <a:pt x="39" y="1543"/>
                </a:lnTo>
                <a:lnTo>
                  <a:pt x="49" y="1495"/>
                </a:lnTo>
                <a:lnTo>
                  <a:pt x="61" y="1449"/>
                </a:lnTo>
                <a:lnTo>
                  <a:pt x="73" y="1402"/>
                </a:lnTo>
                <a:lnTo>
                  <a:pt x="86" y="1357"/>
                </a:lnTo>
                <a:lnTo>
                  <a:pt x="101" y="1312"/>
                </a:lnTo>
                <a:lnTo>
                  <a:pt x="118" y="1267"/>
                </a:lnTo>
                <a:lnTo>
                  <a:pt x="134" y="1223"/>
                </a:lnTo>
                <a:lnTo>
                  <a:pt x="151" y="1179"/>
                </a:lnTo>
                <a:lnTo>
                  <a:pt x="171" y="1136"/>
                </a:lnTo>
                <a:lnTo>
                  <a:pt x="191" y="1094"/>
                </a:lnTo>
                <a:lnTo>
                  <a:pt x="212" y="1051"/>
                </a:lnTo>
                <a:lnTo>
                  <a:pt x="232" y="1011"/>
                </a:lnTo>
                <a:lnTo>
                  <a:pt x="256" y="970"/>
                </a:lnTo>
                <a:lnTo>
                  <a:pt x="279" y="930"/>
                </a:lnTo>
                <a:lnTo>
                  <a:pt x="304" y="890"/>
                </a:lnTo>
                <a:lnTo>
                  <a:pt x="330" y="852"/>
                </a:lnTo>
                <a:lnTo>
                  <a:pt x="357" y="813"/>
                </a:lnTo>
                <a:lnTo>
                  <a:pt x="383" y="775"/>
                </a:lnTo>
                <a:lnTo>
                  <a:pt x="411" y="739"/>
                </a:lnTo>
                <a:lnTo>
                  <a:pt x="441" y="702"/>
                </a:lnTo>
                <a:lnTo>
                  <a:pt x="470" y="667"/>
                </a:lnTo>
                <a:lnTo>
                  <a:pt x="502" y="632"/>
                </a:lnTo>
                <a:lnTo>
                  <a:pt x="533" y="599"/>
                </a:lnTo>
                <a:lnTo>
                  <a:pt x="566" y="565"/>
                </a:lnTo>
                <a:lnTo>
                  <a:pt x="599" y="532"/>
                </a:lnTo>
                <a:lnTo>
                  <a:pt x="633" y="501"/>
                </a:lnTo>
                <a:lnTo>
                  <a:pt x="668" y="471"/>
                </a:lnTo>
                <a:lnTo>
                  <a:pt x="703" y="441"/>
                </a:lnTo>
                <a:lnTo>
                  <a:pt x="739" y="412"/>
                </a:lnTo>
                <a:lnTo>
                  <a:pt x="776" y="383"/>
                </a:lnTo>
                <a:lnTo>
                  <a:pt x="813" y="356"/>
                </a:lnTo>
                <a:lnTo>
                  <a:pt x="851" y="329"/>
                </a:lnTo>
                <a:lnTo>
                  <a:pt x="891" y="304"/>
                </a:lnTo>
                <a:lnTo>
                  <a:pt x="930" y="279"/>
                </a:lnTo>
                <a:lnTo>
                  <a:pt x="970" y="255"/>
                </a:lnTo>
                <a:lnTo>
                  <a:pt x="1010" y="233"/>
                </a:lnTo>
                <a:lnTo>
                  <a:pt x="1052" y="211"/>
                </a:lnTo>
                <a:lnTo>
                  <a:pt x="1094" y="190"/>
                </a:lnTo>
                <a:lnTo>
                  <a:pt x="1137" y="170"/>
                </a:lnTo>
                <a:lnTo>
                  <a:pt x="1180" y="152"/>
                </a:lnTo>
                <a:lnTo>
                  <a:pt x="1224" y="133"/>
                </a:lnTo>
                <a:lnTo>
                  <a:pt x="1268" y="117"/>
                </a:lnTo>
                <a:lnTo>
                  <a:pt x="1312" y="101"/>
                </a:lnTo>
                <a:lnTo>
                  <a:pt x="1357" y="87"/>
                </a:lnTo>
                <a:lnTo>
                  <a:pt x="1403" y="73"/>
                </a:lnTo>
                <a:lnTo>
                  <a:pt x="1449" y="60"/>
                </a:lnTo>
                <a:lnTo>
                  <a:pt x="1496" y="48"/>
                </a:lnTo>
                <a:lnTo>
                  <a:pt x="1542" y="39"/>
                </a:lnTo>
                <a:lnTo>
                  <a:pt x="1590" y="30"/>
                </a:lnTo>
                <a:lnTo>
                  <a:pt x="1637" y="22"/>
                </a:lnTo>
                <a:lnTo>
                  <a:pt x="1686" y="15"/>
                </a:lnTo>
                <a:lnTo>
                  <a:pt x="1735" y="9"/>
                </a:lnTo>
                <a:lnTo>
                  <a:pt x="1783" y="5"/>
                </a:lnTo>
                <a:lnTo>
                  <a:pt x="1832" y="2"/>
                </a:lnTo>
                <a:lnTo>
                  <a:pt x="1882" y="0"/>
                </a:lnTo>
                <a:lnTo>
                  <a:pt x="1932" y="0"/>
                </a:lnTo>
                <a:close/>
                <a:moveTo>
                  <a:pt x="1507" y="2300"/>
                </a:moveTo>
                <a:lnTo>
                  <a:pt x="1507" y="2300"/>
                </a:lnTo>
                <a:lnTo>
                  <a:pt x="1533" y="2310"/>
                </a:lnTo>
                <a:lnTo>
                  <a:pt x="1557" y="2318"/>
                </a:lnTo>
                <a:lnTo>
                  <a:pt x="1569" y="2321"/>
                </a:lnTo>
                <a:lnTo>
                  <a:pt x="1580" y="2323"/>
                </a:lnTo>
                <a:lnTo>
                  <a:pt x="1592" y="2324"/>
                </a:lnTo>
                <a:lnTo>
                  <a:pt x="1604" y="2324"/>
                </a:lnTo>
                <a:lnTo>
                  <a:pt x="1619" y="2324"/>
                </a:lnTo>
                <a:lnTo>
                  <a:pt x="1633" y="2322"/>
                </a:lnTo>
                <a:lnTo>
                  <a:pt x="1648" y="2318"/>
                </a:lnTo>
                <a:lnTo>
                  <a:pt x="1663" y="2314"/>
                </a:lnTo>
                <a:lnTo>
                  <a:pt x="1677" y="2308"/>
                </a:lnTo>
                <a:lnTo>
                  <a:pt x="1691" y="2300"/>
                </a:lnTo>
                <a:lnTo>
                  <a:pt x="1705" y="2289"/>
                </a:lnTo>
                <a:lnTo>
                  <a:pt x="1718" y="2279"/>
                </a:lnTo>
                <a:lnTo>
                  <a:pt x="1750" y="2251"/>
                </a:lnTo>
                <a:lnTo>
                  <a:pt x="1782" y="2276"/>
                </a:lnTo>
                <a:lnTo>
                  <a:pt x="1801" y="2290"/>
                </a:lnTo>
                <a:lnTo>
                  <a:pt x="1819" y="2303"/>
                </a:lnTo>
                <a:lnTo>
                  <a:pt x="1838" y="2314"/>
                </a:lnTo>
                <a:lnTo>
                  <a:pt x="1855" y="2323"/>
                </a:lnTo>
                <a:lnTo>
                  <a:pt x="1873" y="2330"/>
                </a:lnTo>
                <a:lnTo>
                  <a:pt x="1890" y="2336"/>
                </a:lnTo>
                <a:lnTo>
                  <a:pt x="1908" y="2339"/>
                </a:lnTo>
                <a:lnTo>
                  <a:pt x="1924" y="2340"/>
                </a:lnTo>
                <a:lnTo>
                  <a:pt x="1939" y="2340"/>
                </a:lnTo>
                <a:lnTo>
                  <a:pt x="1954" y="2338"/>
                </a:lnTo>
                <a:lnTo>
                  <a:pt x="1969" y="2333"/>
                </a:lnTo>
                <a:lnTo>
                  <a:pt x="1984" y="2328"/>
                </a:lnTo>
                <a:lnTo>
                  <a:pt x="1999" y="2319"/>
                </a:lnTo>
                <a:lnTo>
                  <a:pt x="2013" y="2309"/>
                </a:lnTo>
                <a:lnTo>
                  <a:pt x="2028" y="2296"/>
                </a:lnTo>
                <a:lnTo>
                  <a:pt x="2044" y="2282"/>
                </a:lnTo>
                <a:lnTo>
                  <a:pt x="2077" y="2246"/>
                </a:lnTo>
                <a:lnTo>
                  <a:pt x="2113" y="2279"/>
                </a:lnTo>
                <a:lnTo>
                  <a:pt x="2134" y="2295"/>
                </a:lnTo>
                <a:lnTo>
                  <a:pt x="2154" y="2308"/>
                </a:lnTo>
                <a:lnTo>
                  <a:pt x="2175" y="2319"/>
                </a:lnTo>
                <a:lnTo>
                  <a:pt x="2194" y="2326"/>
                </a:lnTo>
                <a:lnTo>
                  <a:pt x="2215" y="2332"/>
                </a:lnTo>
                <a:lnTo>
                  <a:pt x="2235" y="2336"/>
                </a:lnTo>
                <a:lnTo>
                  <a:pt x="2255" y="2337"/>
                </a:lnTo>
                <a:lnTo>
                  <a:pt x="2275" y="2336"/>
                </a:lnTo>
                <a:lnTo>
                  <a:pt x="2291" y="2333"/>
                </a:lnTo>
                <a:lnTo>
                  <a:pt x="2308" y="2330"/>
                </a:lnTo>
                <a:lnTo>
                  <a:pt x="2324" y="2325"/>
                </a:lnTo>
                <a:lnTo>
                  <a:pt x="2342" y="2319"/>
                </a:lnTo>
                <a:lnTo>
                  <a:pt x="2359" y="2314"/>
                </a:lnTo>
                <a:lnTo>
                  <a:pt x="2377" y="2307"/>
                </a:lnTo>
                <a:lnTo>
                  <a:pt x="2412" y="2290"/>
                </a:lnTo>
                <a:lnTo>
                  <a:pt x="2484" y="2175"/>
                </a:lnTo>
                <a:lnTo>
                  <a:pt x="2653" y="2281"/>
                </a:lnTo>
                <a:lnTo>
                  <a:pt x="2239" y="2948"/>
                </a:lnTo>
                <a:lnTo>
                  <a:pt x="2239" y="3826"/>
                </a:lnTo>
                <a:lnTo>
                  <a:pt x="2564" y="3799"/>
                </a:lnTo>
                <a:lnTo>
                  <a:pt x="2564" y="3450"/>
                </a:lnTo>
                <a:lnTo>
                  <a:pt x="2564" y="3332"/>
                </a:lnTo>
                <a:lnTo>
                  <a:pt x="2668" y="3274"/>
                </a:lnTo>
                <a:lnTo>
                  <a:pt x="2712" y="3248"/>
                </a:lnTo>
                <a:lnTo>
                  <a:pt x="2756" y="3222"/>
                </a:lnTo>
                <a:lnTo>
                  <a:pt x="2799" y="3194"/>
                </a:lnTo>
                <a:lnTo>
                  <a:pt x="2841" y="3163"/>
                </a:lnTo>
                <a:lnTo>
                  <a:pt x="2882" y="3132"/>
                </a:lnTo>
                <a:lnTo>
                  <a:pt x="2921" y="3100"/>
                </a:lnTo>
                <a:lnTo>
                  <a:pt x="2960" y="3066"/>
                </a:lnTo>
                <a:lnTo>
                  <a:pt x="2997" y="3031"/>
                </a:lnTo>
                <a:lnTo>
                  <a:pt x="3033" y="2995"/>
                </a:lnTo>
                <a:lnTo>
                  <a:pt x="3067" y="2958"/>
                </a:lnTo>
                <a:lnTo>
                  <a:pt x="3101" y="2918"/>
                </a:lnTo>
                <a:lnTo>
                  <a:pt x="3134" y="2879"/>
                </a:lnTo>
                <a:lnTo>
                  <a:pt x="3165" y="2838"/>
                </a:lnTo>
                <a:lnTo>
                  <a:pt x="3195" y="2797"/>
                </a:lnTo>
                <a:lnTo>
                  <a:pt x="3223" y="2754"/>
                </a:lnTo>
                <a:lnTo>
                  <a:pt x="3250" y="2711"/>
                </a:lnTo>
                <a:lnTo>
                  <a:pt x="3275" y="2667"/>
                </a:lnTo>
                <a:lnTo>
                  <a:pt x="3299" y="2624"/>
                </a:lnTo>
                <a:lnTo>
                  <a:pt x="3319" y="2578"/>
                </a:lnTo>
                <a:lnTo>
                  <a:pt x="3340" y="2533"/>
                </a:lnTo>
                <a:lnTo>
                  <a:pt x="3359" y="2487"/>
                </a:lnTo>
                <a:lnTo>
                  <a:pt x="3376" y="2439"/>
                </a:lnTo>
                <a:lnTo>
                  <a:pt x="3393" y="2391"/>
                </a:lnTo>
                <a:lnTo>
                  <a:pt x="3406" y="2343"/>
                </a:lnTo>
                <a:lnTo>
                  <a:pt x="3419" y="2293"/>
                </a:lnTo>
                <a:lnTo>
                  <a:pt x="3431" y="2243"/>
                </a:lnTo>
                <a:lnTo>
                  <a:pt x="3440" y="2193"/>
                </a:lnTo>
                <a:lnTo>
                  <a:pt x="3448" y="2142"/>
                </a:lnTo>
                <a:lnTo>
                  <a:pt x="3454" y="2089"/>
                </a:lnTo>
                <a:lnTo>
                  <a:pt x="3459" y="2037"/>
                </a:lnTo>
                <a:lnTo>
                  <a:pt x="3461" y="1985"/>
                </a:lnTo>
                <a:lnTo>
                  <a:pt x="3462" y="1932"/>
                </a:lnTo>
                <a:lnTo>
                  <a:pt x="3462" y="1892"/>
                </a:lnTo>
                <a:lnTo>
                  <a:pt x="3460" y="1853"/>
                </a:lnTo>
                <a:lnTo>
                  <a:pt x="3458" y="1814"/>
                </a:lnTo>
                <a:lnTo>
                  <a:pt x="3454" y="1775"/>
                </a:lnTo>
                <a:lnTo>
                  <a:pt x="3449" y="1737"/>
                </a:lnTo>
                <a:lnTo>
                  <a:pt x="3445" y="1698"/>
                </a:lnTo>
                <a:lnTo>
                  <a:pt x="3438" y="1661"/>
                </a:lnTo>
                <a:lnTo>
                  <a:pt x="3431" y="1623"/>
                </a:lnTo>
                <a:lnTo>
                  <a:pt x="3423" y="1586"/>
                </a:lnTo>
                <a:lnTo>
                  <a:pt x="3415" y="1548"/>
                </a:lnTo>
                <a:lnTo>
                  <a:pt x="3404" y="1512"/>
                </a:lnTo>
                <a:lnTo>
                  <a:pt x="3394" y="1476"/>
                </a:lnTo>
                <a:lnTo>
                  <a:pt x="3382" y="1440"/>
                </a:lnTo>
                <a:lnTo>
                  <a:pt x="3369" y="1406"/>
                </a:lnTo>
                <a:lnTo>
                  <a:pt x="3357" y="1371"/>
                </a:lnTo>
                <a:lnTo>
                  <a:pt x="3341" y="1336"/>
                </a:lnTo>
                <a:lnTo>
                  <a:pt x="3328" y="1301"/>
                </a:lnTo>
                <a:lnTo>
                  <a:pt x="3311" y="1267"/>
                </a:lnTo>
                <a:lnTo>
                  <a:pt x="3295" y="1235"/>
                </a:lnTo>
                <a:lnTo>
                  <a:pt x="3278" y="1202"/>
                </a:lnTo>
                <a:lnTo>
                  <a:pt x="3259" y="1170"/>
                </a:lnTo>
                <a:lnTo>
                  <a:pt x="3240" y="1137"/>
                </a:lnTo>
                <a:lnTo>
                  <a:pt x="3221" y="1106"/>
                </a:lnTo>
                <a:lnTo>
                  <a:pt x="3201" y="1076"/>
                </a:lnTo>
                <a:lnTo>
                  <a:pt x="3180" y="1046"/>
                </a:lnTo>
                <a:lnTo>
                  <a:pt x="3158" y="1015"/>
                </a:lnTo>
                <a:lnTo>
                  <a:pt x="3136" y="986"/>
                </a:lnTo>
                <a:lnTo>
                  <a:pt x="3113" y="957"/>
                </a:lnTo>
                <a:lnTo>
                  <a:pt x="3090" y="930"/>
                </a:lnTo>
                <a:lnTo>
                  <a:pt x="3065" y="902"/>
                </a:lnTo>
                <a:lnTo>
                  <a:pt x="3040" y="875"/>
                </a:lnTo>
                <a:lnTo>
                  <a:pt x="3014" y="849"/>
                </a:lnTo>
                <a:lnTo>
                  <a:pt x="2987" y="824"/>
                </a:lnTo>
                <a:lnTo>
                  <a:pt x="2961" y="798"/>
                </a:lnTo>
                <a:lnTo>
                  <a:pt x="2934" y="774"/>
                </a:lnTo>
                <a:lnTo>
                  <a:pt x="2905" y="751"/>
                </a:lnTo>
                <a:lnTo>
                  <a:pt x="2877" y="728"/>
                </a:lnTo>
                <a:lnTo>
                  <a:pt x="2848" y="704"/>
                </a:lnTo>
                <a:lnTo>
                  <a:pt x="2818" y="683"/>
                </a:lnTo>
                <a:lnTo>
                  <a:pt x="2788" y="663"/>
                </a:lnTo>
                <a:lnTo>
                  <a:pt x="2756" y="642"/>
                </a:lnTo>
                <a:lnTo>
                  <a:pt x="2725" y="622"/>
                </a:lnTo>
                <a:lnTo>
                  <a:pt x="2694" y="603"/>
                </a:lnTo>
                <a:lnTo>
                  <a:pt x="2661" y="586"/>
                </a:lnTo>
                <a:lnTo>
                  <a:pt x="2629" y="568"/>
                </a:lnTo>
                <a:lnTo>
                  <a:pt x="2595" y="552"/>
                </a:lnTo>
                <a:lnTo>
                  <a:pt x="2561" y="536"/>
                </a:lnTo>
                <a:lnTo>
                  <a:pt x="2528" y="521"/>
                </a:lnTo>
                <a:lnTo>
                  <a:pt x="2493" y="507"/>
                </a:lnTo>
                <a:lnTo>
                  <a:pt x="2458" y="494"/>
                </a:lnTo>
                <a:lnTo>
                  <a:pt x="2423" y="481"/>
                </a:lnTo>
                <a:lnTo>
                  <a:pt x="2387" y="470"/>
                </a:lnTo>
                <a:lnTo>
                  <a:pt x="2351" y="459"/>
                </a:lnTo>
                <a:lnTo>
                  <a:pt x="2314" y="449"/>
                </a:lnTo>
                <a:lnTo>
                  <a:pt x="2277" y="440"/>
                </a:lnTo>
                <a:lnTo>
                  <a:pt x="2240" y="431"/>
                </a:lnTo>
                <a:lnTo>
                  <a:pt x="2203" y="424"/>
                </a:lnTo>
                <a:lnTo>
                  <a:pt x="2164" y="419"/>
                </a:lnTo>
                <a:lnTo>
                  <a:pt x="2127" y="413"/>
                </a:lnTo>
                <a:lnTo>
                  <a:pt x="2088" y="408"/>
                </a:lnTo>
                <a:lnTo>
                  <a:pt x="2049" y="405"/>
                </a:lnTo>
                <a:lnTo>
                  <a:pt x="2011" y="402"/>
                </a:lnTo>
                <a:lnTo>
                  <a:pt x="1972" y="401"/>
                </a:lnTo>
                <a:lnTo>
                  <a:pt x="1932" y="401"/>
                </a:lnTo>
                <a:lnTo>
                  <a:pt x="1893" y="401"/>
                </a:lnTo>
                <a:lnTo>
                  <a:pt x="1853" y="402"/>
                </a:lnTo>
                <a:lnTo>
                  <a:pt x="1814" y="405"/>
                </a:lnTo>
                <a:lnTo>
                  <a:pt x="1775" y="408"/>
                </a:lnTo>
                <a:lnTo>
                  <a:pt x="1737" y="413"/>
                </a:lnTo>
                <a:lnTo>
                  <a:pt x="1699" y="419"/>
                </a:lnTo>
                <a:lnTo>
                  <a:pt x="1660" y="424"/>
                </a:lnTo>
                <a:lnTo>
                  <a:pt x="1623" y="431"/>
                </a:lnTo>
                <a:lnTo>
                  <a:pt x="1586" y="440"/>
                </a:lnTo>
                <a:lnTo>
                  <a:pt x="1549" y="449"/>
                </a:lnTo>
                <a:lnTo>
                  <a:pt x="1513" y="459"/>
                </a:lnTo>
                <a:lnTo>
                  <a:pt x="1477" y="470"/>
                </a:lnTo>
                <a:lnTo>
                  <a:pt x="1441" y="481"/>
                </a:lnTo>
                <a:lnTo>
                  <a:pt x="1405" y="494"/>
                </a:lnTo>
                <a:lnTo>
                  <a:pt x="1370" y="507"/>
                </a:lnTo>
                <a:lnTo>
                  <a:pt x="1335" y="521"/>
                </a:lnTo>
                <a:lnTo>
                  <a:pt x="1302" y="536"/>
                </a:lnTo>
                <a:lnTo>
                  <a:pt x="1268" y="552"/>
                </a:lnTo>
                <a:lnTo>
                  <a:pt x="1234" y="568"/>
                </a:lnTo>
                <a:lnTo>
                  <a:pt x="1202" y="586"/>
                </a:lnTo>
                <a:lnTo>
                  <a:pt x="1169" y="603"/>
                </a:lnTo>
                <a:lnTo>
                  <a:pt x="1138" y="622"/>
                </a:lnTo>
                <a:lnTo>
                  <a:pt x="1107" y="642"/>
                </a:lnTo>
                <a:lnTo>
                  <a:pt x="1076" y="663"/>
                </a:lnTo>
                <a:lnTo>
                  <a:pt x="1045" y="683"/>
                </a:lnTo>
                <a:lnTo>
                  <a:pt x="1016" y="704"/>
                </a:lnTo>
                <a:lnTo>
                  <a:pt x="987" y="728"/>
                </a:lnTo>
                <a:lnTo>
                  <a:pt x="958" y="751"/>
                </a:lnTo>
                <a:lnTo>
                  <a:pt x="930" y="774"/>
                </a:lnTo>
                <a:lnTo>
                  <a:pt x="902" y="798"/>
                </a:lnTo>
                <a:lnTo>
                  <a:pt x="876" y="824"/>
                </a:lnTo>
                <a:lnTo>
                  <a:pt x="849" y="849"/>
                </a:lnTo>
                <a:lnTo>
                  <a:pt x="823" y="875"/>
                </a:lnTo>
                <a:lnTo>
                  <a:pt x="799" y="902"/>
                </a:lnTo>
                <a:lnTo>
                  <a:pt x="775" y="930"/>
                </a:lnTo>
                <a:lnTo>
                  <a:pt x="750" y="957"/>
                </a:lnTo>
                <a:lnTo>
                  <a:pt x="728" y="986"/>
                </a:lnTo>
                <a:lnTo>
                  <a:pt x="705" y="1015"/>
                </a:lnTo>
                <a:lnTo>
                  <a:pt x="684" y="1046"/>
                </a:lnTo>
                <a:lnTo>
                  <a:pt x="662" y="1076"/>
                </a:lnTo>
                <a:lnTo>
                  <a:pt x="642" y="1106"/>
                </a:lnTo>
                <a:lnTo>
                  <a:pt x="623" y="1137"/>
                </a:lnTo>
                <a:lnTo>
                  <a:pt x="604" y="1170"/>
                </a:lnTo>
                <a:lnTo>
                  <a:pt x="585" y="1202"/>
                </a:lnTo>
                <a:lnTo>
                  <a:pt x="569" y="1235"/>
                </a:lnTo>
                <a:lnTo>
                  <a:pt x="552" y="1267"/>
                </a:lnTo>
                <a:lnTo>
                  <a:pt x="537" y="1301"/>
                </a:lnTo>
                <a:lnTo>
                  <a:pt x="522" y="1336"/>
                </a:lnTo>
                <a:lnTo>
                  <a:pt x="508" y="1371"/>
                </a:lnTo>
                <a:lnTo>
                  <a:pt x="494" y="1406"/>
                </a:lnTo>
                <a:lnTo>
                  <a:pt x="482" y="1440"/>
                </a:lnTo>
                <a:lnTo>
                  <a:pt x="470" y="1476"/>
                </a:lnTo>
                <a:lnTo>
                  <a:pt x="459" y="1512"/>
                </a:lnTo>
                <a:lnTo>
                  <a:pt x="450" y="1548"/>
                </a:lnTo>
                <a:lnTo>
                  <a:pt x="440" y="1586"/>
                </a:lnTo>
                <a:lnTo>
                  <a:pt x="432" y="1623"/>
                </a:lnTo>
                <a:lnTo>
                  <a:pt x="425" y="1661"/>
                </a:lnTo>
                <a:lnTo>
                  <a:pt x="418" y="1698"/>
                </a:lnTo>
                <a:lnTo>
                  <a:pt x="414" y="1737"/>
                </a:lnTo>
                <a:lnTo>
                  <a:pt x="409" y="1775"/>
                </a:lnTo>
                <a:lnTo>
                  <a:pt x="405" y="1814"/>
                </a:lnTo>
                <a:lnTo>
                  <a:pt x="403" y="1853"/>
                </a:lnTo>
                <a:lnTo>
                  <a:pt x="402" y="1892"/>
                </a:lnTo>
                <a:lnTo>
                  <a:pt x="401" y="1932"/>
                </a:lnTo>
                <a:lnTo>
                  <a:pt x="402" y="1986"/>
                </a:lnTo>
                <a:lnTo>
                  <a:pt x="405" y="2040"/>
                </a:lnTo>
                <a:lnTo>
                  <a:pt x="410" y="2093"/>
                </a:lnTo>
                <a:lnTo>
                  <a:pt x="416" y="2146"/>
                </a:lnTo>
                <a:lnTo>
                  <a:pt x="424" y="2199"/>
                </a:lnTo>
                <a:lnTo>
                  <a:pt x="434" y="2251"/>
                </a:lnTo>
                <a:lnTo>
                  <a:pt x="446" y="2301"/>
                </a:lnTo>
                <a:lnTo>
                  <a:pt x="459" y="2352"/>
                </a:lnTo>
                <a:lnTo>
                  <a:pt x="474" y="2402"/>
                </a:lnTo>
                <a:lnTo>
                  <a:pt x="490" y="2451"/>
                </a:lnTo>
                <a:lnTo>
                  <a:pt x="509" y="2498"/>
                </a:lnTo>
                <a:lnTo>
                  <a:pt x="529" y="2546"/>
                </a:lnTo>
                <a:lnTo>
                  <a:pt x="549" y="2592"/>
                </a:lnTo>
                <a:lnTo>
                  <a:pt x="573" y="2638"/>
                </a:lnTo>
                <a:lnTo>
                  <a:pt x="597" y="2682"/>
                </a:lnTo>
                <a:lnTo>
                  <a:pt x="623" y="2726"/>
                </a:lnTo>
                <a:lnTo>
                  <a:pt x="650" y="2770"/>
                </a:lnTo>
                <a:lnTo>
                  <a:pt x="679" y="2814"/>
                </a:lnTo>
                <a:lnTo>
                  <a:pt x="711" y="2856"/>
                </a:lnTo>
                <a:lnTo>
                  <a:pt x="743" y="2896"/>
                </a:lnTo>
                <a:lnTo>
                  <a:pt x="777" y="2937"/>
                </a:lnTo>
                <a:lnTo>
                  <a:pt x="812" y="2975"/>
                </a:lnTo>
                <a:lnTo>
                  <a:pt x="848" y="3014"/>
                </a:lnTo>
                <a:lnTo>
                  <a:pt x="885" y="3050"/>
                </a:lnTo>
                <a:lnTo>
                  <a:pt x="924" y="3085"/>
                </a:lnTo>
                <a:lnTo>
                  <a:pt x="964" y="3118"/>
                </a:lnTo>
                <a:lnTo>
                  <a:pt x="1004" y="3151"/>
                </a:lnTo>
                <a:lnTo>
                  <a:pt x="1047" y="3182"/>
                </a:lnTo>
                <a:lnTo>
                  <a:pt x="1090" y="3211"/>
                </a:lnTo>
                <a:lnTo>
                  <a:pt x="1135" y="3239"/>
                </a:lnTo>
                <a:lnTo>
                  <a:pt x="1180" y="3266"/>
                </a:lnTo>
                <a:lnTo>
                  <a:pt x="1226" y="3291"/>
                </a:lnTo>
                <a:lnTo>
                  <a:pt x="1335" y="3348"/>
                </a:lnTo>
                <a:lnTo>
                  <a:pt x="1335" y="3469"/>
                </a:lnTo>
                <a:lnTo>
                  <a:pt x="1335" y="3838"/>
                </a:lnTo>
                <a:lnTo>
                  <a:pt x="1674" y="3838"/>
                </a:lnTo>
                <a:lnTo>
                  <a:pt x="1674" y="2948"/>
                </a:lnTo>
                <a:lnTo>
                  <a:pt x="1260" y="2281"/>
                </a:lnTo>
                <a:lnTo>
                  <a:pt x="1431" y="2175"/>
                </a:lnTo>
                <a:lnTo>
                  <a:pt x="1507" y="2300"/>
                </a:lnTo>
                <a:close/>
                <a:moveTo>
                  <a:pt x="2326" y="2429"/>
                </a:moveTo>
                <a:lnTo>
                  <a:pt x="2326" y="2429"/>
                </a:lnTo>
                <a:lnTo>
                  <a:pt x="2305" y="2432"/>
                </a:lnTo>
                <a:lnTo>
                  <a:pt x="2284" y="2435"/>
                </a:lnTo>
                <a:lnTo>
                  <a:pt x="2258" y="2437"/>
                </a:lnTo>
                <a:lnTo>
                  <a:pt x="2234" y="2437"/>
                </a:lnTo>
                <a:lnTo>
                  <a:pt x="2208" y="2433"/>
                </a:lnTo>
                <a:lnTo>
                  <a:pt x="2184" y="2429"/>
                </a:lnTo>
                <a:lnTo>
                  <a:pt x="2158" y="2420"/>
                </a:lnTo>
                <a:lnTo>
                  <a:pt x="2134" y="2411"/>
                </a:lnTo>
                <a:lnTo>
                  <a:pt x="2109" y="2397"/>
                </a:lnTo>
                <a:lnTo>
                  <a:pt x="2083" y="2382"/>
                </a:lnTo>
                <a:lnTo>
                  <a:pt x="2063" y="2396"/>
                </a:lnTo>
                <a:lnTo>
                  <a:pt x="2045" y="2409"/>
                </a:lnTo>
                <a:lnTo>
                  <a:pt x="2024" y="2419"/>
                </a:lnTo>
                <a:lnTo>
                  <a:pt x="2004" y="2427"/>
                </a:lnTo>
                <a:lnTo>
                  <a:pt x="1983" y="2434"/>
                </a:lnTo>
                <a:lnTo>
                  <a:pt x="1962" y="2438"/>
                </a:lnTo>
                <a:lnTo>
                  <a:pt x="1941" y="2440"/>
                </a:lnTo>
                <a:lnTo>
                  <a:pt x="1920" y="2440"/>
                </a:lnTo>
                <a:lnTo>
                  <a:pt x="1900" y="2439"/>
                </a:lnTo>
                <a:lnTo>
                  <a:pt x="1879" y="2435"/>
                </a:lnTo>
                <a:lnTo>
                  <a:pt x="1858" y="2430"/>
                </a:lnTo>
                <a:lnTo>
                  <a:pt x="1837" y="2423"/>
                </a:lnTo>
                <a:lnTo>
                  <a:pt x="1816" y="2415"/>
                </a:lnTo>
                <a:lnTo>
                  <a:pt x="1794" y="2404"/>
                </a:lnTo>
                <a:lnTo>
                  <a:pt x="1773" y="2393"/>
                </a:lnTo>
                <a:lnTo>
                  <a:pt x="1752" y="2379"/>
                </a:lnTo>
                <a:lnTo>
                  <a:pt x="1735" y="2390"/>
                </a:lnTo>
                <a:lnTo>
                  <a:pt x="1716" y="2399"/>
                </a:lnTo>
                <a:lnTo>
                  <a:pt x="1699" y="2408"/>
                </a:lnTo>
                <a:lnTo>
                  <a:pt x="1679" y="2413"/>
                </a:lnTo>
                <a:lnTo>
                  <a:pt x="1660" y="2418"/>
                </a:lnTo>
                <a:lnTo>
                  <a:pt x="1642" y="2422"/>
                </a:lnTo>
                <a:lnTo>
                  <a:pt x="1622" y="2424"/>
                </a:lnTo>
                <a:lnTo>
                  <a:pt x="1602" y="2424"/>
                </a:lnTo>
                <a:lnTo>
                  <a:pt x="1585" y="2424"/>
                </a:lnTo>
                <a:lnTo>
                  <a:pt x="1860" y="2866"/>
                </a:lnTo>
                <a:lnTo>
                  <a:pt x="1875" y="2891"/>
                </a:lnTo>
                <a:lnTo>
                  <a:pt x="1875" y="2918"/>
                </a:lnTo>
                <a:lnTo>
                  <a:pt x="1875" y="3838"/>
                </a:lnTo>
                <a:lnTo>
                  <a:pt x="2038" y="3838"/>
                </a:lnTo>
                <a:lnTo>
                  <a:pt x="2038" y="2918"/>
                </a:lnTo>
                <a:lnTo>
                  <a:pt x="2038" y="2891"/>
                </a:lnTo>
                <a:lnTo>
                  <a:pt x="2053" y="2866"/>
                </a:lnTo>
                <a:lnTo>
                  <a:pt x="2326" y="2429"/>
                </a:lnTo>
                <a:close/>
                <a:moveTo>
                  <a:pt x="2506" y="5533"/>
                </a:moveTo>
                <a:lnTo>
                  <a:pt x="1402" y="5631"/>
                </a:lnTo>
                <a:lnTo>
                  <a:pt x="1405" y="5656"/>
                </a:lnTo>
                <a:lnTo>
                  <a:pt x="1410" y="5681"/>
                </a:lnTo>
                <a:lnTo>
                  <a:pt x="1417" y="5705"/>
                </a:lnTo>
                <a:lnTo>
                  <a:pt x="1424" y="5729"/>
                </a:lnTo>
                <a:lnTo>
                  <a:pt x="1432" y="5753"/>
                </a:lnTo>
                <a:lnTo>
                  <a:pt x="1441" y="5776"/>
                </a:lnTo>
                <a:lnTo>
                  <a:pt x="1451" y="5798"/>
                </a:lnTo>
                <a:lnTo>
                  <a:pt x="1463" y="5820"/>
                </a:lnTo>
                <a:lnTo>
                  <a:pt x="1475" y="5842"/>
                </a:lnTo>
                <a:lnTo>
                  <a:pt x="1489" y="5862"/>
                </a:lnTo>
                <a:lnTo>
                  <a:pt x="1503" y="5883"/>
                </a:lnTo>
                <a:lnTo>
                  <a:pt x="1516" y="5902"/>
                </a:lnTo>
                <a:lnTo>
                  <a:pt x="1533" y="5921"/>
                </a:lnTo>
                <a:lnTo>
                  <a:pt x="1549" y="5938"/>
                </a:lnTo>
                <a:lnTo>
                  <a:pt x="1566" y="5956"/>
                </a:lnTo>
                <a:lnTo>
                  <a:pt x="1584" y="5973"/>
                </a:lnTo>
                <a:lnTo>
                  <a:pt x="1602" y="5988"/>
                </a:lnTo>
                <a:lnTo>
                  <a:pt x="1622" y="6003"/>
                </a:lnTo>
                <a:lnTo>
                  <a:pt x="1642" y="6017"/>
                </a:lnTo>
                <a:lnTo>
                  <a:pt x="1663" y="6031"/>
                </a:lnTo>
                <a:lnTo>
                  <a:pt x="1685" y="6043"/>
                </a:lnTo>
                <a:lnTo>
                  <a:pt x="1706" y="6055"/>
                </a:lnTo>
                <a:lnTo>
                  <a:pt x="1729" y="6065"/>
                </a:lnTo>
                <a:lnTo>
                  <a:pt x="1752" y="6074"/>
                </a:lnTo>
                <a:lnTo>
                  <a:pt x="1775" y="6082"/>
                </a:lnTo>
                <a:lnTo>
                  <a:pt x="1799" y="6091"/>
                </a:lnTo>
                <a:lnTo>
                  <a:pt x="1823" y="6096"/>
                </a:lnTo>
                <a:lnTo>
                  <a:pt x="1849" y="6102"/>
                </a:lnTo>
                <a:lnTo>
                  <a:pt x="1873" y="6106"/>
                </a:lnTo>
                <a:lnTo>
                  <a:pt x="1900" y="6109"/>
                </a:lnTo>
                <a:lnTo>
                  <a:pt x="1925" y="6110"/>
                </a:lnTo>
                <a:lnTo>
                  <a:pt x="1951" y="6111"/>
                </a:lnTo>
                <a:lnTo>
                  <a:pt x="1980" y="6110"/>
                </a:lnTo>
                <a:lnTo>
                  <a:pt x="2008" y="6109"/>
                </a:lnTo>
                <a:lnTo>
                  <a:pt x="2035" y="6106"/>
                </a:lnTo>
                <a:lnTo>
                  <a:pt x="2063" y="6100"/>
                </a:lnTo>
                <a:lnTo>
                  <a:pt x="2090" y="6094"/>
                </a:lnTo>
                <a:lnTo>
                  <a:pt x="2117" y="6087"/>
                </a:lnTo>
                <a:lnTo>
                  <a:pt x="2142" y="6078"/>
                </a:lnTo>
                <a:lnTo>
                  <a:pt x="2168" y="6067"/>
                </a:lnTo>
                <a:lnTo>
                  <a:pt x="2192" y="6057"/>
                </a:lnTo>
                <a:lnTo>
                  <a:pt x="2215" y="6044"/>
                </a:lnTo>
                <a:lnTo>
                  <a:pt x="2239" y="6031"/>
                </a:lnTo>
                <a:lnTo>
                  <a:pt x="2262" y="6016"/>
                </a:lnTo>
                <a:lnTo>
                  <a:pt x="2284" y="6001"/>
                </a:lnTo>
                <a:lnTo>
                  <a:pt x="2305" y="5985"/>
                </a:lnTo>
                <a:lnTo>
                  <a:pt x="2324" y="5968"/>
                </a:lnTo>
                <a:lnTo>
                  <a:pt x="2344" y="5949"/>
                </a:lnTo>
                <a:lnTo>
                  <a:pt x="2362" y="5929"/>
                </a:lnTo>
                <a:lnTo>
                  <a:pt x="2379" y="5909"/>
                </a:lnTo>
                <a:lnTo>
                  <a:pt x="2396" y="5889"/>
                </a:lnTo>
                <a:lnTo>
                  <a:pt x="2412" y="5866"/>
                </a:lnTo>
                <a:lnTo>
                  <a:pt x="2425" y="5844"/>
                </a:lnTo>
                <a:lnTo>
                  <a:pt x="2439" y="5821"/>
                </a:lnTo>
                <a:lnTo>
                  <a:pt x="2451" y="5797"/>
                </a:lnTo>
                <a:lnTo>
                  <a:pt x="2463" y="5772"/>
                </a:lnTo>
                <a:lnTo>
                  <a:pt x="2473" y="5747"/>
                </a:lnTo>
                <a:lnTo>
                  <a:pt x="2481" y="5721"/>
                </a:lnTo>
                <a:lnTo>
                  <a:pt x="2489" y="5695"/>
                </a:lnTo>
                <a:lnTo>
                  <a:pt x="2495" y="5668"/>
                </a:lnTo>
                <a:lnTo>
                  <a:pt x="2500" y="5641"/>
                </a:lnTo>
                <a:lnTo>
                  <a:pt x="2503" y="5613"/>
                </a:lnTo>
                <a:lnTo>
                  <a:pt x="2506" y="5584"/>
                </a:lnTo>
                <a:lnTo>
                  <a:pt x="2507" y="5556"/>
                </a:lnTo>
                <a:lnTo>
                  <a:pt x="2506" y="5533"/>
                </a:lnTo>
                <a:close/>
                <a:moveTo>
                  <a:pt x="2908" y="4892"/>
                </a:moveTo>
                <a:lnTo>
                  <a:pt x="1018" y="5060"/>
                </a:lnTo>
                <a:lnTo>
                  <a:pt x="1015" y="5089"/>
                </a:lnTo>
                <a:lnTo>
                  <a:pt x="1015" y="5118"/>
                </a:lnTo>
                <a:lnTo>
                  <a:pt x="1017" y="5144"/>
                </a:lnTo>
                <a:lnTo>
                  <a:pt x="2906" y="4978"/>
                </a:lnTo>
                <a:lnTo>
                  <a:pt x="2908" y="4953"/>
                </a:lnTo>
                <a:lnTo>
                  <a:pt x="2910" y="4927"/>
                </a:lnTo>
                <a:lnTo>
                  <a:pt x="2910" y="4910"/>
                </a:lnTo>
                <a:lnTo>
                  <a:pt x="2908" y="4892"/>
                </a:lnTo>
                <a:close/>
                <a:moveTo>
                  <a:pt x="2908" y="4171"/>
                </a:moveTo>
                <a:lnTo>
                  <a:pt x="1018" y="4337"/>
                </a:lnTo>
                <a:lnTo>
                  <a:pt x="1015" y="4368"/>
                </a:lnTo>
                <a:lnTo>
                  <a:pt x="1015" y="4397"/>
                </a:lnTo>
                <a:lnTo>
                  <a:pt x="1017" y="4423"/>
                </a:lnTo>
                <a:lnTo>
                  <a:pt x="2906" y="4257"/>
                </a:lnTo>
                <a:lnTo>
                  <a:pt x="2908" y="4232"/>
                </a:lnTo>
                <a:lnTo>
                  <a:pt x="2910" y="4206"/>
                </a:lnTo>
                <a:lnTo>
                  <a:pt x="2910" y="4189"/>
                </a:lnTo>
                <a:lnTo>
                  <a:pt x="2908" y="4171"/>
                </a:lnTo>
                <a:close/>
              </a:path>
            </a:pathLst>
          </a:custGeom>
          <a:solidFill>
            <a:sysClr val="window" lastClr="FFFFFF"/>
          </a:solidFill>
          <a:ln>
            <a:noFill/>
          </a:ln>
        </p:spPr>
        <p:txBody>
          <a:bodyPr anchor="ctr">
            <a:normAutofit/>
            <a:scene3d>
              <a:camera prst="orthographicFront"/>
              <a:lightRig rig="threePt" dir="t"/>
            </a:scene3d>
            <a:sp3d>
              <a:contourClr>
                <a:srgbClr val="FFFFFF"/>
              </a:contourClr>
            </a:sp3d>
          </a:bodyPr>
          <a:lstStyle/>
          <a:p>
            <a:pPr algn="ctr">
              <a:defRPr/>
            </a:pPr>
            <a:endParaRPr lang="zh-CN" altLang="en-US">
              <a:solidFill>
                <a:srgbClr val="FFFFFF"/>
              </a:solidFill>
              <a:sym typeface="Arial" panose="020B0604020202020204" pitchFamily="34" charset="0"/>
            </a:endParaRPr>
          </a:p>
        </p:txBody>
      </p:sp>
      <p:sp>
        <p:nvSpPr>
          <p:cNvPr id="32" name="文本框 31"/>
          <p:cNvSpPr txBox="1"/>
          <p:nvPr>
            <p:custDataLst>
              <p:tags r:id="rId5"/>
            </p:custDataLst>
          </p:nvPr>
        </p:nvSpPr>
        <p:spPr>
          <a:xfrm>
            <a:off x="1173928" y="4787792"/>
            <a:ext cx="1787266" cy="920223"/>
          </a:xfrm>
          <a:prstGeom prst="rect">
            <a:avLst/>
          </a:prstGeom>
          <a:noFill/>
        </p:spPr>
        <p:txBody>
          <a:bodyPr wrap="square" rtlCol="0"/>
          <a:lstStyle/>
          <a:p>
            <a:pPr algn="l"/>
            <a:r>
              <a:rPr lang="en-US" altLang="zh-CN" sz="1600" dirty="0">
                <a:solidFill>
                  <a:schemeClr val="tx1"/>
                </a:solidFill>
                <a:sym typeface="Arial" panose="020B0604020202020204" pitchFamily="34" charset="0"/>
              </a:rPr>
              <a:t>A-5</a:t>
            </a:r>
            <a:r>
              <a:rPr lang="zh-CN" altLang="en-US" sz="1600" dirty="0">
                <a:solidFill>
                  <a:schemeClr val="tx1"/>
                </a:solidFill>
                <a:sym typeface="Arial" panose="020B0604020202020204" pitchFamily="34" charset="0"/>
              </a:rPr>
              <a:t>共配</a:t>
            </a:r>
            <a:r>
              <a:rPr lang="en-US" altLang="zh-CN" sz="1600" dirty="0">
                <a:solidFill>
                  <a:schemeClr val="tx1"/>
                </a:solidFill>
                <a:sym typeface="Arial" panose="020B0604020202020204" pitchFamily="34" charset="0"/>
              </a:rPr>
              <a:t>双鉴探测器193</a:t>
            </a:r>
            <a:r>
              <a:rPr lang="zh-CN" altLang="en-US" sz="1600" dirty="0">
                <a:solidFill>
                  <a:schemeClr val="tx1"/>
                </a:solidFill>
                <a:sym typeface="Arial" panose="020B0604020202020204" pitchFamily="34" charset="0"/>
              </a:rPr>
              <a:t>个位于主要出入口处。</a:t>
            </a:r>
            <a:endParaRPr lang="zh-CN" altLang="en-US" sz="1600" dirty="0">
              <a:solidFill>
                <a:schemeClr val="tx1"/>
              </a:solidFill>
              <a:sym typeface="Arial" panose="020B0604020202020204" pitchFamily="34" charset="0"/>
            </a:endParaRPr>
          </a:p>
        </p:txBody>
      </p:sp>
      <p:sp>
        <p:nvSpPr>
          <p:cNvPr id="33" name="文本框 32"/>
          <p:cNvSpPr txBox="1"/>
          <p:nvPr>
            <p:custDataLst>
              <p:tags r:id="rId6"/>
            </p:custDataLst>
          </p:nvPr>
        </p:nvSpPr>
        <p:spPr>
          <a:xfrm>
            <a:off x="1100455" y="4174490"/>
            <a:ext cx="1898650" cy="478155"/>
          </a:xfrm>
          <a:prstGeom prst="rect">
            <a:avLst/>
          </a:prstGeom>
          <a:noFill/>
        </p:spPr>
        <p:txBody>
          <a:bodyPr wrap="square" rtlCol="0"/>
          <a:lstStyle/>
          <a:p>
            <a:pPr algn="ctr"/>
            <a:r>
              <a:rPr lang="zh-CN" altLang="en-US">
                <a:solidFill>
                  <a:srgbClr val="0F6FC6"/>
                </a:solidFill>
                <a:latin typeface="Arial" panose="020B0604020202020204" pitchFamily="34" charset="0"/>
                <a:ea typeface="+mn-ea"/>
                <a:cs typeface="+mn-ea"/>
                <a:sym typeface="Arial" panose="020B0604020202020204" pitchFamily="34" charset="0"/>
              </a:rPr>
              <a:t>双鉴探测器配置</a:t>
            </a:r>
            <a:endParaRPr lang="zh-CN" altLang="en-US">
              <a:solidFill>
                <a:srgbClr val="0F6FC6"/>
              </a:solidFill>
              <a:latin typeface="Arial" panose="020B0604020202020204" pitchFamily="34" charset="0"/>
              <a:ea typeface="+mn-ea"/>
              <a:cs typeface="+mn-ea"/>
              <a:sym typeface="Arial" panose="020B0604020202020204" pitchFamily="34" charset="0"/>
            </a:endParaRPr>
          </a:p>
        </p:txBody>
      </p:sp>
      <p:sp>
        <p:nvSpPr>
          <p:cNvPr id="34" name="L 形 33"/>
          <p:cNvSpPr/>
          <p:nvPr>
            <p:custDataLst>
              <p:tags r:id="rId7"/>
            </p:custDataLst>
          </p:nvPr>
        </p:nvSpPr>
        <p:spPr>
          <a:xfrm flipV="1">
            <a:off x="3790843" y="1325059"/>
            <a:ext cx="1790299" cy="1353298"/>
          </a:xfrm>
          <a:prstGeom prst="corner">
            <a:avLst>
              <a:gd name="adj1" fmla="val 11538"/>
              <a:gd name="adj2" fmla="val 12023"/>
            </a:avLst>
          </a:prstGeom>
          <a:solidFill>
            <a:srgbClr val="009DD9"/>
          </a:solidFill>
          <a:ln w="12700" cap="flat" cmpd="sng" algn="ctr">
            <a:noFill/>
            <a:prstDash val="solid"/>
            <a:miter lim="800000"/>
          </a:ln>
          <a:effectLst/>
        </p:spPr>
        <p:txBody>
          <a:bodyPr rtlCol="0" anchor="ctr">
            <a:normAutofit fontScale="25000" lnSpcReduction="20000"/>
          </a:bodyPr>
          <a:lstStyle/>
          <a:p>
            <a:pPr algn="ctr"/>
            <a:endParaRPr lang="zh-CN" altLang="en-US">
              <a:sym typeface="Arial" panose="020B0604020202020204" pitchFamily="34" charset="0"/>
            </a:endParaRPr>
          </a:p>
        </p:txBody>
      </p:sp>
      <p:sp>
        <p:nvSpPr>
          <p:cNvPr id="35" name="矩形 34"/>
          <p:cNvSpPr/>
          <p:nvPr>
            <p:custDataLst>
              <p:tags r:id="rId8"/>
            </p:custDataLst>
          </p:nvPr>
        </p:nvSpPr>
        <p:spPr>
          <a:xfrm>
            <a:off x="4011546" y="1539161"/>
            <a:ext cx="1569595" cy="1139196"/>
          </a:xfrm>
          <a:prstGeom prst="rect">
            <a:avLst/>
          </a:prstGeom>
          <a:solidFill>
            <a:srgbClr val="009DD9"/>
          </a:solidFill>
          <a:ln w="12700" cap="flat" cmpd="sng" algn="ctr">
            <a:noFill/>
            <a:prstDash val="solid"/>
            <a:miter lim="800000"/>
          </a:ln>
          <a:effectLst/>
        </p:spPr>
        <p:txBody>
          <a:bodyPr rtlCol="0" anchor="ctr">
            <a:normAutofit/>
          </a:bodyPr>
          <a:lstStyle/>
          <a:p>
            <a:pPr algn="ctr"/>
            <a:r>
              <a:rPr lang="zh-CN" altLang="en-US" dirty="0">
                <a:latin typeface="Arial" panose="020B0604020202020204" pitchFamily="34" charset="0"/>
                <a:ea typeface="黑体" panose="02010609060101010101" charset="-122"/>
                <a:cs typeface="+mn-ea"/>
                <a:sym typeface="Arial" panose="020B0604020202020204" pitchFamily="34" charset="0"/>
              </a:rPr>
              <a:t>Lorem ipsum </a:t>
            </a:r>
            <a:endParaRPr lang="zh-CN" altLang="en-US" dirty="0">
              <a:latin typeface="Arial" panose="020B0604020202020204" pitchFamily="34" charset="0"/>
              <a:ea typeface="黑体" panose="02010609060101010101" charset="-122"/>
              <a:cs typeface="+mn-ea"/>
              <a:sym typeface="Arial" panose="020B0604020202020204" pitchFamily="34" charset="0"/>
            </a:endParaRPr>
          </a:p>
        </p:txBody>
      </p:sp>
      <p:sp>
        <p:nvSpPr>
          <p:cNvPr id="36" name="椭圆 35"/>
          <p:cNvSpPr/>
          <p:nvPr>
            <p:custDataLst>
              <p:tags r:id="rId9"/>
            </p:custDataLst>
          </p:nvPr>
        </p:nvSpPr>
        <p:spPr>
          <a:xfrm>
            <a:off x="4312424" y="3120207"/>
            <a:ext cx="747134" cy="747134"/>
          </a:xfrm>
          <a:prstGeom prst="ellipse">
            <a:avLst/>
          </a:prstGeom>
          <a:solidFill>
            <a:srgbClr val="009DD9"/>
          </a:solidFill>
          <a:ln w="12700" cap="flat" cmpd="sng" algn="ctr">
            <a:noFill/>
            <a:prstDash val="solid"/>
            <a:miter lim="800000"/>
          </a:ln>
          <a:effectLst/>
        </p:spPr>
        <p:txBody>
          <a:bodyPr rtlCol="0" anchor="ctr">
            <a:normAutofit/>
          </a:bodyPr>
          <a:lstStyle/>
          <a:p>
            <a:pPr algn="ctr"/>
            <a:endParaRPr lang="zh-CN" altLang="en-US">
              <a:sym typeface="Arial" panose="020B0604020202020204" pitchFamily="34" charset="0"/>
            </a:endParaRPr>
          </a:p>
        </p:txBody>
      </p:sp>
      <p:sp>
        <p:nvSpPr>
          <p:cNvPr id="38" name="KSO_Shape"/>
          <p:cNvSpPr/>
          <p:nvPr>
            <p:custDataLst>
              <p:tags r:id="rId10"/>
            </p:custDataLst>
          </p:nvPr>
        </p:nvSpPr>
        <p:spPr bwMode="auto">
          <a:xfrm>
            <a:off x="4468900" y="3279937"/>
            <a:ext cx="434182" cy="427669"/>
          </a:xfrm>
          <a:custGeom>
            <a:avLst/>
            <a:gdLst>
              <a:gd name="T0" fmla="*/ 351815 w 2443615"/>
              <a:gd name="T1" fmla="*/ 127711 h 2406492"/>
              <a:gd name="T2" fmla="*/ 127265 w 2443615"/>
              <a:gd name="T3" fmla="*/ 352436 h 2406492"/>
              <a:gd name="T4" fmla="*/ 351815 w 2443615"/>
              <a:gd name="T5" fmla="*/ 577161 h 2406492"/>
              <a:gd name="T6" fmla="*/ 576364 w 2443615"/>
              <a:gd name="T7" fmla="*/ 352436 h 2406492"/>
              <a:gd name="T8" fmla="*/ 351815 w 2443615"/>
              <a:gd name="T9" fmla="*/ 127711 h 2406492"/>
              <a:gd name="T10" fmla="*/ 323002 w 2443615"/>
              <a:gd name="T11" fmla="*/ 0 h 2406492"/>
              <a:gd name="T12" fmla="*/ 380627 w 2443615"/>
              <a:gd name="T13" fmla="*/ 0 h 2406492"/>
              <a:gd name="T14" fmla="*/ 393151 w 2443615"/>
              <a:gd name="T15" fmla="*/ 71092 h 2406492"/>
              <a:gd name="T16" fmla="*/ 500853 w 2443615"/>
              <a:gd name="T17" fmla="*/ 110323 h 2406492"/>
              <a:gd name="T18" fmla="*/ 556109 w 2443615"/>
              <a:gd name="T19" fmla="*/ 63920 h 2406492"/>
              <a:gd name="T20" fmla="*/ 600251 w 2443615"/>
              <a:gd name="T21" fmla="*/ 100990 h 2406492"/>
              <a:gd name="T22" fmla="*/ 564182 w 2443615"/>
              <a:gd name="T23" fmla="*/ 163505 h 2406492"/>
              <a:gd name="T24" fmla="*/ 621490 w 2443615"/>
              <a:gd name="T25" fmla="*/ 262842 h 2406492"/>
              <a:gd name="T26" fmla="*/ 693623 w 2443615"/>
              <a:gd name="T27" fmla="*/ 262840 h 2406492"/>
              <a:gd name="T28" fmla="*/ 703629 w 2443615"/>
              <a:gd name="T29" fmla="*/ 319633 h 2406492"/>
              <a:gd name="T30" fmla="*/ 635846 w 2443615"/>
              <a:gd name="T31" fmla="*/ 344321 h 2406492"/>
              <a:gd name="T32" fmla="*/ 615944 w 2443615"/>
              <a:gd name="T33" fmla="*/ 457282 h 2406492"/>
              <a:gd name="T34" fmla="*/ 671201 w 2443615"/>
              <a:gd name="T35" fmla="*/ 503683 h 2406492"/>
              <a:gd name="T36" fmla="*/ 642389 w 2443615"/>
              <a:gd name="T37" fmla="*/ 553626 h 2406492"/>
              <a:gd name="T38" fmla="*/ 574608 w 2443615"/>
              <a:gd name="T39" fmla="*/ 528934 h 2406492"/>
              <a:gd name="T40" fmla="*/ 486808 w 2443615"/>
              <a:gd name="T41" fmla="*/ 602665 h 2406492"/>
              <a:gd name="T42" fmla="*/ 499336 w 2443615"/>
              <a:gd name="T43" fmla="*/ 673756 h 2406492"/>
              <a:gd name="T44" fmla="*/ 445187 w 2443615"/>
              <a:gd name="T45" fmla="*/ 693480 h 2406492"/>
              <a:gd name="T46" fmla="*/ 409122 w 2443615"/>
              <a:gd name="T47" fmla="*/ 630963 h 2406492"/>
              <a:gd name="T48" fmla="*/ 294507 w 2443615"/>
              <a:gd name="T49" fmla="*/ 630963 h 2406492"/>
              <a:gd name="T50" fmla="*/ 258443 w 2443615"/>
              <a:gd name="T51" fmla="*/ 693480 h 2406492"/>
              <a:gd name="T52" fmla="*/ 204294 w 2443615"/>
              <a:gd name="T53" fmla="*/ 673756 h 2406492"/>
              <a:gd name="T54" fmla="*/ 216821 w 2443615"/>
              <a:gd name="T55" fmla="*/ 602665 h 2406492"/>
              <a:gd name="T56" fmla="*/ 129022 w 2443615"/>
              <a:gd name="T57" fmla="*/ 528934 h 2406492"/>
              <a:gd name="T58" fmla="*/ 61240 w 2443615"/>
              <a:gd name="T59" fmla="*/ 553626 h 2406492"/>
              <a:gd name="T60" fmla="*/ 32428 w 2443615"/>
              <a:gd name="T61" fmla="*/ 503683 h 2406492"/>
              <a:gd name="T62" fmla="*/ 87685 w 2443615"/>
              <a:gd name="T63" fmla="*/ 457282 h 2406492"/>
              <a:gd name="T64" fmla="*/ 67783 w 2443615"/>
              <a:gd name="T65" fmla="*/ 344321 h 2406492"/>
              <a:gd name="T66" fmla="*/ 0 w 2443615"/>
              <a:gd name="T67" fmla="*/ 319633 h 2406492"/>
              <a:gd name="T68" fmla="*/ 10006 w 2443615"/>
              <a:gd name="T69" fmla="*/ 262840 h 2406492"/>
              <a:gd name="T70" fmla="*/ 82138 w 2443615"/>
              <a:gd name="T71" fmla="*/ 262842 h 2406492"/>
              <a:gd name="T72" fmla="*/ 139446 w 2443615"/>
              <a:gd name="T73" fmla="*/ 163505 h 2406492"/>
              <a:gd name="T74" fmla="*/ 103378 w 2443615"/>
              <a:gd name="T75" fmla="*/ 100990 h 2406492"/>
              <a:gd name="T76" fmla="*/ 147520 w 2443615"/>
              <a:gd name="T77" fmla="*/ 63920 h 2406492"/>
              <a:gd name="T78" fmla="*/ 202776 w 2443615"/>
              <a:gd name="T79" fmla="*/ 110323 h 2406492"/>
              <a:gd name="T80" fmla="*/ 310478 w 2443615"/>
              <a:gd name="T81" fmla="*/ 71092 h 240649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443615" h="2406492">
                <a:moveTo>
                  <a:pt x="1221807" y="443178"/>
                </a:moveTo>
                <a:cubicBezTo>
                  <a:pt x="791117" y="443178"/>
                  <a:pt x="441973" y="792322"/>
                  <a:pt x="441973" y="1223012"/>
                </a:cubicBezTo>
                <a:cubicBezTo>
                  <a:pt x="441973" y="1653702"/>
                  <a:pt x="791117" y="2002846"/>
                  <a:pt x="1221807" y="2002846"/>
                </a:cubicBezTo>
                <a:cubicBezTo>
                  <a:pt x="1652497" y="2002846"/>
                  <a:pt x="2001641" y="1653702"/>
                  <a:pt x="2001641" y="1223012"/>
                </a:cubicBezTo>
                <a:cubicBezTo>
                  <a:pt x="2001641" y="792322"/>
                  <a:pt x="1652497" y="443178"/>
                  <a:pt x="1221807" y="443178"/>
                </a:cubicBezTo>
                <a:close/>
                <a:moveTo>
                  <a:pt x="1121747" y="0"/>
                </a:moveTo>
                <a:lnTo>
                  <a:pt x="1321868" y="0"/>
                </a:lnTo>
                <a:lnTo>
                  <a:pt x="1365362" y="246702"/>
                </a:lnTo>
                <a:cubicBezTo>
                  <a:pt x="1497994" y="266203"/>
                  <a:pt x="1625261" y="312525"/>
                  <a:pt x="1739400" y="382840"/>
                </a:cubicBezTo>
                <a:lnTo>
                  <a:pt x="1931295" y="221813"/>
                </a:lnTo>
                <a:lnTo>
                  <a:pt x="2084596" y="350449"/>
                </a:lnTo>
                <a:lnTo>
                  <a:pt x="1959337" y="567390"/>
                </a:lnTo>
                <a:cubicBezTo>
                  <a:pt x="2048403" y="667584"/>
                  <a:pt x="2116120" y="784874"/>
                  <a:pt x="2158357" y="912104"/>
                </a:cubicBezTo>
                <a:lnTo>
                  <a:pt x="2408865" y="912098"/>
                </a:lnTo>
                <a:lnTo>
                  <a:pt x="2443615" y="1109179"/>
                </a:lnTo>
                <a:lnTo>
                  <a:pt x="2208214" y="1194851"/>
                </a:lnTo>
                <a:cubicBezTo>
                  <a:pt x="2212040" y="1328854"/>
                  <a:pt x="2188522" y="1462233"/>
                  <a:pt x="2139095" y="1586846"/>
                </a:cubicBezTo>
                <a:lnTo>
                  <a:pt x="2330998" y="1747864"/>
                </a:lnTo>
                <a:lnTo>
                  <a:pt x="2230938" y="1921175"/>
                </a:lnTo>
                <a:lnTo>
                  <a:pt x="1995541" y="1835490"/>
                </a:lnTo>
                <a:cubicBezTo>
                  <a:pt x="1912336" y="1940602"/>
                  <a:pt x="1808586" y="2027658"/>
                  <a:pt x="1690623" y="2091346"/>
                </a:cubicBezTo>
                <a:lnTo>
                  <a:pt x="1734130" y="2338046"/>
                </a:lnTo>
                <a:lnTo>
                  <a:pt x="1546077" y="2406492"/>
                </a:lnTo>
                <a:lnTo>
                  <a:pt x="1420828" y="2189544"/>
                </a:lnTo>
                <a:cubicBezTo>
                  <a:pt x="1289525" y="2216580"/>
                  <a:pt x="1154089" y="2216580"/>
                  <a:pt x="1022786" y="2189544"/>
                </a:cubicBezTo>
                <a:lnTo>
                  <a:pt x="897539" y="2406492"/>
                </a:lnTo>
                <a:lnTo>
                  <a:pt x="709486" y="2338046"/>
                </a:lnTo>
                <a:lnTo>
                  <a:pt x="752993" y="2091346"/>
                </a:lnTo>
                <a:cubicBezTo>
                  <a:pt x="635030" y="2027658"/>
                  <a:pt x="531280" y="1940601"/>
                  <a:pt x="448076" y="1835490"/>
                </a:cubicBezTo>
                <a:lnTo>
                  <a:pt x="212678" y="1921175"/>
                </a:lnTo>
                <a:lnTo>
                  <a:pt x="112617" y="1747864"/>
                </a:lnTo>
                <a:lnTo>
                  <a:pt x="304520" y="1586846"/>
                </a:lnTo>
                <a:cubicBezTo>
                  <a:pt x="255094" y="1462233"/>
                  <a:pt x="231575" y="1328854"/>
                  <a:pt x="235401" y="1194851"/>
                </a:cubicBezTo>
                <a:lnTo>
                  <a:pt x="0" y="1109179"/>
                </a:lnTo>
                <a:lnTo>
                  <a:pt x="34750" y="912098"/>
                </a:lnTo>
                <a:lnTo>
                  <a:pt x="285257" y="912104"/>
                </a:lnTo>
                <a:cubicBezTo>
                  <a:pt x="327494" y="784874"/>
                  <a:pt x="395211" y="667583"/>
                  <a:pt x="484278" y="567390"/>
                </a:cubicBezTo>
                <a:lnTo>
                  <a:pt x="359019" y="350449"/>
                </a:lnTo>
                <a:lnTo>
                  <a:pt x="512321" y="221813"/>
                </a:lnTo>
                <a:lnTo>
                  <a:pt x="704216" y="382840"/>
                </a:lnTo>
                <a:cubicBezTo>
                  <a:pt x="818353" y="312525"/>
                  <a:pt x="945621" y="266204"/>
                  <a:pt x="1078253" y="246702"/>
                </a:cubicBezTo>
                <a:lnTo>
                  <a:pt x="1121747" y="0"/>
                </a:lnTo>
                <a:close/>
              </a:path>
            </a:pathLst>
          </a:custGeom>
          <a:solidFill>
            <a:sysClr val="window" lastClr="FFFFFF"/>
          </a:solidFill>
          <a:ln>
            <a:noFill/>
          </a:ln>
        </p:spPr>
        <p:txBody>
          <a:bodyPr lIns="501445" tIns="575655" rIns="501445" bIns="614746" anchor="ctr">
            <a:normAutofit fontScale="25000" lnSpcReduction="20000"/>
          </a:bodyPr>
          <a:lstStyle/>
          <a:p>
            <a:endParaRPr lang="zh-CN" altLang="en-US">
              <a:sym typeface="Arial" panose="020B0604020202020204" pitchFamily="34" charset="0"/>
            </a:endParaRPr>
          </a:p>
        </p:txBody>
      </p:sp>
      <p:sp>
        <p:nvSpPr>
          <p:cNvPr id="40" name="文本框 39"/>
          <p:cNvSpPr txBox="1"/>
          <p:nvPr>
            <p:custDataLst>
              <p:tags r:id="rId11"/>
            </p:custDataLst>
          </p:nvPr>
        </p:nvSpPr>
        <p:spPr>
          <a:xfrm>
            <a:off x="3827145" y="4174490"/>
            <a:ext cx="1822450" cy="478155"/>
          </a:xfrm>
          <a:prstGeom prst="rect">
            <a:avLst/>
          </a:prstGeom>
          <a:noFill/>
        </p:spPr>
        <p:txBody>
          <a:bodyPr wrap="square" rtlCol="0"/>
          <a:lstStyle/>
          <a:p>
            <a:pPr algn="ctr"/>
            <a:r>
              <a:rPr lang="zh-CN" altLang="en-US">
                <a:solidFill>
                  <a:srgbClr val="0F6FC6"/>
                </a:solidFill>
                <a:latin typeface="Arial" panose="020B0604020202020204" pitchFamily="34" charset="0"/>
                <a:ea typeface="+mn-ea"/>
                <a:cs typeface="+mn-ea"/>
                <a:sym typeface="Arial" panose="020B0604020202020204" pitchFamily="34" charset="0"/>
              </a:rPr>
              <a:t>报警集成箱配置</a:t>
            </a:r>
            <a:endParaRPr lang="zh-CN" altLang="en-US">
              <a:solidFill>
                <a:srgbClr val="0F6FC6"/>
              </a:solidFill>
              <a:latin typeface="Arial" panose="020B0604020202020204" pitchFamily="34" charset="0"/>
              <a:ea typeface="+mn-ea"/>
              <a:cs typeface="+mn-ea"/>
              <a:sym typeface="Arial" panose="020B0604020202020204" pitchFamily="34" charset="0"/>
            </a:endParaRPr>
          </a:p>
        </p:txBody>
      </p:sp>
      <p:sp>
        <p:nvSpPr>
          <p:cNvPr id="41" name="L 形 40"/>
          <p:cNvSpPr/>
          <p:nvPr>
            <p:custDataLst>
              <p:tags r:id="rId12"/>
            </p:custDataLst>
          </p:nvPr>
        </p:nvSpPr>
        <p:spPr>
          <a:xfrm flipV="1">
            <a:off x="6426857" y="1325059"/>
            <a:ext cx="1790299" cy="1353298"/>
          </a:xfrm>
          <a:prstGeom prst="corner">
            <a:avLst>
              <a:gd name="adj1" fmla="val 11538"/>
              <a:gd name="adj2" fmla="val 12023"/>
            </a:avLst>
          </a:prstGeom>
          <a:solidFill>
            <a:srgbClr val="0BD0D9"/>
          </a:solidFill>
          <a:ln w="12700" cap="flat" cmpd="sng" algn="ctr">
            <a:noFill/>
            <a:prstDash val="solid"/>
            <a:miter lim="800000"/>
          </a:ln>
          <a:effectLst/>
        </p:spPr>
        <p:txBody>
          <a:bodyPr rtlCol="0" anchor="ctr">
            <a:normAutofit fontScale="25000" lnSpcReduction="20000"/>
          </a:bodyPr>
          <a:lstStyle/>
          <a:p>
            <a:pPr algn="ctr"/>
            <a:endParaRPr lang="zh-CN" altLang="en-US">
              <a:sym typeface="Arial" panose="020B0604020202020204" pitchFamily="34" charset="0"/>
            </a:endParaRPr>
          </a:p>
        </p:txBody>
      </p:sp>
      <p:sp>
        <p:nvSpPr>
          <p:cNvPr id="42" name="矩形 41"/>
          <p:cNvSpPr/>
          <p:nvPr>
            <p:custDataLst>
              <p:tags r:id="rId13"/>
            </p:custDataLst>
          </p:nvPr>
        </p:nvSpPr>
        <p:spPr>
          <a:xfrm>
            <a:off x="6647559" y="1539161"/>
            <a:ext cx="1569595" cy="1139196"/>
          </a:xfrm>
          <a:prstGeom prst="rect">
            <a:avLst/>
          </a:prstGeom>
          <a:solidFill>
            <a:srgbClr val="0BD0D9"/>
          </a:solidFill>
          <a:ln w="12700" cap="flat" cmpd="sng" algn="ctr">
            <a:noFill/>
            <a:prstDash val="solid"/>
            <a:miter lim="800000"/>
          </a:ln>
          <a:effectLst/>
        </p:spPr>
        <p:txBody>
          <a:bodyPr rtlCol="0" anchor="ctr">
            <a:normAutofit/>
          </a:bodyPr>
          <a:lstStyle/>
          <a:p>
            <a:pPr algn="ctr"/>
            <a:r>
              <a:rPr lang="zh-CN" altLang="en-US" dirty="0">
                <a:latin typeface="Arial" panose="020B0604020202020204" pitchFamily="34" charset="0"/>
                <a:ea typeface="黑体" panose="02010609060101010101" charset="-122"/>
                <a:cs typeface="+mn-ea"/>
                <a:sym typeface="Arial" panose="020B0604020202020204" pitchFamily="34" charset="0"/>
              </a:rPr>
              <a:t>Lorem ipsum </a:t>
            </a:r>
            <a:endParaRPr lang="zh-CN" altLang="en-US" dirty="0">
              <a:latin typeface="Arial" panose="020B0604020202020204" pitchFamily="34" charset="0"/>
              <a:ea typeface="黑体" panose="02010609060101010101" charset="-122"/>
              <a:cs typeface="+mn-ea"/>
              <a:sym typeface="Arial" panose="020B0604020202020204" pitchFamily="34" charset="0"/>
            </a:endParaRPr>
          </a:p>
        </p:txBody>
      </p:sp>
      <p:sp>
        <p:nvSpPr>
          <p:cNvPr id="43" name="椭圆 42"/>
          <p:cNvSpPr/>
          <p:nvPr>
            <p:custDataLst>
              <p:tags r:id="rId14"/>
            </p:custDataLst>
          </p:nvPr>
        </p:nvSpPr>
        <p:spPr>
          <a:xfrm>
            <a:off x="6948437" y="3120207"/>
            <a:ext cx="747134" cy="747134"/>
          </a:xfrm>
          <a:prstGeom prst="ellipse">
            <a:avLst/>
          </a:prstGeom>
          <a:solidFill>
            <a:srgbClr val="0BD0D9"/>
          </a:solidFill>
          <a:ln w="12700" cap="flat" cmpd="sng" algn="ctr">
            <a:noFill/>
            <a:prstDash val="solid"/>
            <a:miter lim="800000"/>
          </a:ln>
          <a:effectLst/>
        </p:spPr>
        <p:txBody>
          <a:bodyPr rtlCol="0" anchor="ctr">
            <a:normAutofit/>
          </a:bodyPr>
          <a:lstStyle/>
          <a:p>
            <a:pPr algn="ctr"/>
            <a:endParaRPr lang="zh-CN" altLang="en-US">
              <a:sym typeface="Arial" panose="020B0604020202020204" pitchFamily="34" charset="0"/>
            </a:endParaRPr>
          </a:p>
        </p:txBody>
      </p:sp>
      <p:sp>
        <p:nvSpPr>
          <p:cNvPr id="44" name="KSO_Shape"/>
          <p:cNvSpPr/>
          <p:nvPr>
            <p:custDataLst>
              <p:tags r:id="rId15"/>
            </p:custDataLst>
          </p:nvPr>
        </p:nvSpPr>
        <p:spPr bwMode="auto">
          <a:xfrm>
            <a:off x="7138835" y="3341938"/>
            <a:ext cx="366337" cy="303666"/>
          </a:xfrm>
          <a:custGeom>
            <a:avLst/>
            <a:gdLst>
              <a:gd name="T0" fmla="*/ 24104 w 6050"/>
              <a:gd name="T1" fmla="*/ 1431700 h 5016"/>
              <a:gd name="T2" fmla="*/ 14284 w 6050"/>
              <a:gd name="T3" fmla="*/ 1374574 h 5016"/>
              <a:gd name="T4" fmla="*/ 5654 w 6050"/>
              <a:gd name="T5" fmla="*/ 734891 h 5016"/>
              <a:gd name="T6" fmla="*/ 1786 w 6050"/>
              <a:gd name="T7" fmla="*/ 125854 h 5016"/>
              <a:gd name="T8" fmla="*/ 11011 w 6050"/>
              <a:gd name="T9" fmla="*/ 63373 h 5016"/>
              <a:gd name="T10" fmla="*/ 28271 w 6050"/>
              <a:gd name="T11" fmla="*/ 28563 h 5016"/>
              <a:gd name="T12" fmla="*/ 52375 w 6050"/>
              <a:gd name="T13" fmla="*/ 13389 h 5016"/>
              <a:gd name="T14" fmla="*/ 97311 w 6050"/>
              <a:gd name="T15" fmla="*/ 2975 h 5016"/>
              <a:gd name="T16" fmla="*/ 1640891 w 6050"/>
              <a:gd name="T17" fmla="*/ 0 h 5016"/>
              <a:gd name="T18" fmla="*/ 1702789 w 6050"/>
              <a:gd name="T19" fmla="*/ 2975 h 5016"/>
              <a:gd name="T20" fmla="*/ 1754271 w 6050"/>
              <a:gd name="T21" fmla="*/ 13389 h 5016"/>
              <a:gd name="T22" fmla="*/ 1777185 w 6050"/>
              <a:gd name="T23" fmla="*/ 28563 h 5016"/>
              <a:gd name="T24" fmla="*/ 1791172 w 6050"/>
              <a:gd name="T25" fmla="*/ 62183 h 5016"/>
              <a:gd name="T26" fmla="*/ 1798611 w 6050"/>
              <a:gd name="T27" fmla="*/ 119606 h 5016"/>
              <a:gd name="T28" fmla="*/ 1800099 w 6050"/>
              <a:gd name="T29" fmla="*/ 1328755 h 5016"/>
              <a:gd name="T30" fmla="*/ 1793850 w 6050"/>
              <a:gd name="T31" fmla="*/ 1409087 h 5016"/>
              <a:gd name="T32" fmla="*/ 1782839 w 6050"/>
              <a:gd name="T33" fmla="*/ 1448659 h 5016"/>
              <a:gd name="T34" fmla="*/ 1764687 w 6050"/>
              <a:gd name="T35" fmla="*/ 1465023 h 5016"/>
              <a:gd name="T36" fmla="*/ 1720941 w 6050"/>
              <a:gd name="T37" fmla="*/ 1476626 h 5016"/>
              <a:gd name="T38" fmla="*/ 1651901 w 6050"/>
              <a:gd name="T39" fmla="*/ 1480791 h 5016"/>
              <a:gd name="T40" fmla="*/ 122010 w 6050"/>
              <a:gd name="T41" fmla="*/ 1479899 h 5016"/>
              <a:gd name="T42" fmla="*/ 66362 w 6050"/>
              <a:gd name="T43" fmla="*/ 1472163 h 5016"/>
              <a:gd name="T44" fmla="*/ 36306 w 6050"/>
              <a:gd name="T45" fmla="*/ 1456097 h 5016"/>
              <a:gd name="T46" fmla="*/ 1518583 w 6050"/>
              <a:gd name="T47" fmla="*/ 1338276 h 5016"/>
              <a:gd name="T48" fmla="*/ 1566792 w 6050"/>
              <a:gd name="T49" fmla="*/ 1332028 h 5016"/>
              <a:gd name="T50" fmla="*/ 1595658 w 6050"/>
              <a:gd name="T51" fmla="*/ 1318937 h 5016"/>
              <a:gd name="T52" fmla="*/ 1606668 w 6050"/>
              <a:gd name="T53" fmla="*/ 1300788 h 5016"/>
              <a:gd name="T54" fmla="*/ 1615596 w 6050"/>
              <a:gd name="T55" fmla="*/ 1252886 h 5016"/>
              <a:gd name="T56" fmla="*/ 1617679 w 6050"/>
              <a:gd name="T57" fmla="*/ 266287 h 5016"/>
              <a:gd name="T58" fmla="*/ 1611132 w 6050"/>
              <a:gd name="T59" fmla="*/ 195773 h 5016"/>
              <a:gd name="T60" fmla="*/ 1601014 w 6050"/>
              <a:gd name="T61" fmla="*/ 171078 h 5016"/>
              <a:gd name="T62" fmla="*/ 1582861 w 6050"/>
              <a:gd name="T63" fmla="*/ 161855 h 5016"/>
              <a:gd name="T64" fmla="*/ 1533462 w 6050"/>
              <a:gd name="T65" fmla="*/ 154714 h 5016"/>
              <a:gd name="T66" fmla="*/ 257412 w 6050"/>
              <a:gd name="T67" fmla="*/ 155012 h 5016"/>
              <a:gd name="T68" fmla="*/ 216048 w 6050"/>
              <a:gd name="T69" fmla="*/ 161557 h 5016"/>
              <a:gd name="T70" fmla="*/ 193729 w 6050"/>
              <a:gd name="T71" fmla="*/ 173756 h 5016"/>
              <a:gd name="T72" fmla="*/ 184503 w 6050"/>
              <a:gd name="T73" fmla="*/ 194285 h 5016"/>
              <a:gd name="T74" fmla="*/ 177659 w 6050"/>
              <a:gd name="T75" fmla="*/ 250220 h 5016"/>
              <a:gd name="T76" fmla="*/ 177659 w 6050"/>
              <a:gd name="T77" fmla="*/ 1228191 h 5016"/>
              <a:gd name="T78" fmla="*/ 185991 w 6050"/>
              <a:gd name="T79" fmla="*/ 1288887 h 5016"/>
              <a:gd name="T80" fmla="*/ 196407 w 6050"/>
              <a:gd name="T81" fmla="*/ 1312986 h 5016"/>
              <a:gd name="T82" fmla="*/ 220511 w 6050"/>
              <a:gd name="T83" fmla="*/ 1328755 h 5016"/>
              <a:gd name="T84" fmla="*/ 263364 w 6050"/>
              <a:gd name="T85" fmla="*/ 1336788 h 5016"/>
              <a:gd name="T86" fmla="*/ 626419 w 6050"/>
              <a:gd name="T87" fmla="*/ 387380 h 5016"/>
              <a:gd name="T88" fmla="*/ 849014 w 6050"/>
              <a:gd name="T89" fmla="*/ 1036584 h 5016"/>
              <a:gd name="T90" fmla="*/ 868357 w 6050"/>
              <a:gd name="T91" fmla="*/ 1012484 h 5016"/>
              <a:gd name="T92" fmla="*/ 892461 w 6050"/>
              <a:gd name="T93" fmla="*/ 999393 h 5016"/>
              <a:gd name="T94" fmla="*/ 917161 w 6050"/>
              <a:gd name="T95" fmla="*/ 997013 h 5016"/>
              <a:gd name="T96" fmla="*/ 949300 w 6050"/>
              <a:gd name="T97" fmla="*/ 1003856 h 5016"/>
              <a:gd name="T98" fmla="*/ 974297 w 6050"/>
              <a:gd name="T99" fmla="*/ 1021112 h 5016"/>
              <a:gd name="T100" fmla="*/ 992153 w 6050"/>
              <a:gd name="T101" fmla="*/ 1048782 h 5016"/>
              <a:gd name="T102" fmla="*/ 1003759 w 6050"/>
              <a:gd name="T103" fmla="*/ 1087163 h 5016"/>
              <a:gd name="T104" fmla="*/ 1008222 w 6050"/>
              <a:gd name="T105" fmla="*/ 1144884 h 5016"/>
              <a:gd name="T106" fmla="*/ 822231 w 6050"/>
              <a:gd name="T107" fmla="*/ 1110370 h 5016"/>
              <a:gd name="T108" fmla="*/ 831158 w 6050"/>
              <a:gd name="T109" fmla="*/ 1067824 h 5016"/>
              <a:gd name="T110" fmla="*/ 849014 w 6050"/>
              <a:gd name="T111" fmla="*/ 1036584 h 5016"/>
              <a:gd name="T112" fmla="*/ 1310272 w 6050"/>
              <a:gd name="T113" fmla="*/ 478423 h 50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050" h="5016">
                <a:moveTo>
                  <a:pt x="114" y="4881"/>
                </a:moveTo>
                <a:lnTo>
                  <a:pt x="114" y="4881"/>
                </a:lnTo>
                <a:lnTo>
                  <a:pt x="105" y="4869"/>
                </a:lnTo>
                <a:lnTo>
                  <a:pt x="96" y="4853"/>
                </a:lnTo>
                <a:lnTo>
                  <a:pt x="88" y="4833"/>
                </a:lnTo>
                <a:lnTo>
                  <a:pt x="81" y="4812"/>
                </a:lnTo>
                <a:lnTo>
                  <a:pt x="74" y="4787"/>
                </a:lnTo>
                <a:lnTo>
                  <a:pt x="68" y="4759"/>
                </a:lnTo>
                <a:lnTo>
                  <a:pt x="62" y="4728"/>
                </a:lnTo>
                <a:lnTo>
                  <a:pt x="57" y="4695"/>
                </a:lnTo>
                <a:lnTo>
                  <a:pt x="53" y="4659"/>
                </a:lnTo>
                <a:lnTo>
                  <a:pt x="48" y="4620"/>
                </a:lnTo>
                <a:lnTo>
                  <a:pt x="45" y="4579"/>
                </a:lnTo>
                <a:lnTo>
                  <a:pt x="42" y="4534"/>
                </a:lnTo>
                <a:lnTo>
                  <a:pt x="40" y="4486"/>
                </a:lnTo>
                <a:lnTo>
                  <a:pt x="39" y="4436"/>
                </a:lnTo>
                <a:lnTo>
                  <a:pt x="38" y="4327"/>
                </a:lnTo>
                <a:lnTo>
                  <a:pt x="19" y="2470"/>
                </a:lnTo>
                <a:lnTo>
                  <a:pt x="0" y="613"/>
                </a:lnTo>
                <a:lnTo>
                  <a:pt x="0" y="561"/>
                </a:lnTo>
                <a:lnTo>
                  <a:pt x="1" y="512"/>
                </a:lnTo>
                <a:lnTo>
                  <a:pt x="3" y="467"/>
                </a:lnTo>
                <a:lnTo>
                  <a:pt x="6" y="423"/>
                </a:lnTo>
                <a:lnTo>
                  <a:pt x="9" y="381"/>
                </a:lnTo>
                <a:lnTo>
                  <a:pt x="13" y="343"/>
                </a:lnTo>
                <a:lnTo>
                  <a:pt x="19" y="307"/>
                </a:lnTo>
                <a:lnTo>
                  <a:pt x="24" y="273"/>
                </a:lnTo>
                <a:lnTo>
                  <a:pt x="30" y="242"/>
                </a:lnTo>
                <a:lnTo>
                  <a:pt x="37" y="213"/>
                </a:lnTo>
                <a:lnTo>
                  <a:pt x="45" y="188"/>
                </a:lnTo>
                <a:lnTo>
                  <a:pt x="54" y="164"/>
                </a:lnTo>
                <a:lnTo>
                  <a:pt x="63" y="144"/>
                </a:lnTo>
                <a:lnTo>
                  <a:pt x="73" y="125"/>
                </a:lnTo>
                <a:lnTo>
                  <a:pt x="84" y="109"/>
                </a:lnTo>
                <a:lnTo>
                  <a:pt x="95" y="96"/>
                </a:lnTo>
                <a:lnTo>
                  <a:pt x="109" y="84"/>
                </a:lnTo>
                <a:lnTo>
                  <a:pt x="122" y="74"/>
                </a:lnTo>
                <a:lnTo>
                  <a:pt x="138" y="64"/>
                </a:lnTo>
                <a:lnTo>
                  <a:pt x="157" y="55"/>
                </a:lnTo>
                <a:lnTo>
                  <a:pt x="176" y="45"/>
                </a:lnTo>
                <a:lnTo>
                  <a:pt x="197" y="37"/>
                </a:lnTo>
                <a:lnTo>
                  <a:pt x="219" y="31"/>
                </a:lnTo>
                <a:lnTo>
                  <a:pt x="243" y="25"/>
                </a:lnTo>
                <a:lnTo>
                  <a:pt x="270" y="19"/>
                </a:lnTo>
                <a:lnTo>
                  <a:pt x="297" y="13"/>
                </a:lnTo>
                <a:lnTo>
                  <a:pt x="327" y="10"/>
                </a:lnTo>
                <a:lnTo>
                  <a:pt x="358" y="7"/>
                </a:lnTo>
                <a:lnTo>
                  <a:pt x="389" y="3"/>
                </a:lnTo>
                <a:lnTo>
                  <a:pt x="424" y="2"/>
                </a:lnTo>
                <a:lnTo>
                  <a:pt x="460" y="1"/>
                </a:lnTo>
                <a:lnTo>
                  <a:pt x="498" y="0"/>
                </a:lnTo>
                <a:lnTo>
                  <a:pt x="5514" y="0"/>
                </a:lnTo>
                <a:lnTo>
                  <a:pt x="5560" y="1"/>
                </a:lnTo>
                <a:lnTo>
                  <a:pt x="5605" y="2"/>
                </a:lnTo>
                <a:lnTo>
                  <a:pt x="5646" y="3"/>
                </a:lnTo>
                <a:lnTo>
                  <a:pt x="5686" y="7"/>
                </a:lnTo>
                <a:lnTo>
                  <a:pt x="5722" y="10"/>
                </a:lnTo>
                <a:lnTo>
                  <a:pt x="5758" y="13"/>
                </a:lnTo>
                <a:lnTo>
                  <a:pt x="5790" y="19"/>
                </a:lnTo>
                <a:lnTo>
                  <a:pt x="5819" y="25"/>
                </a:lnTo>
                <a:lnTo>
                  <a:pt x="5847" y="31"/>
                </a:lnTo>
                <a:lnTo>
                  <a:pt x="5872" y="37"/>
                </a:lnTo>
                <a:lnTo>
                  <a:pt x="5895" y="45"/>
                </a:lnTo>
                <a:lnTo>
                  <a:pt x="5915" y="55"/>
                </a:lnTo>
                <a:lnTo>
                  <a:pt x="5934" y="64"/>
                </a:lnTo>
                <a:lnTo>
                  <a:pt x="5948" y="74"/>
                </a:lnTo>
                <a:lnTo>
                  <a:pt x="5962" y="84"/>
                </a:lnTo>
                <a:lnTo>
                  <a:pt x="5972" y="96"/>
                </a:lnTo>
                <a:lnTo>
                  <a:pt x="5982" y="109"/>
                </a:lnTo>
                <a:lnTo>
                  <a:pt x="5991" y="124"/>
                </a:lnTo>
                <a:lnTo>
                  <a:pt x="5999" y="142"/>
                </a:lnTo>
                <a:lnTo>
                  <a:pt x="6007" y="162"/>
                </a:lnTo>
                <a:lnTo>
                  <a:pt x="6013" y="184"/>
                </a:lnTo>
                <a:lnTo>
                  <a:pt x="6019" y="209"/>
                </a:lnTo>
                <a:lnTo>
                  <a:pt x="6025" y="235"/>
                </a:lnTo>
                <a:lnTo>
                  <a:pt x="6031" y="263"/>
                </a:lnTo>
                <a:lnTo>
                  <a:pt x="6035" y="294"/>
                </a:lnTo>
                <a:lnTo>
                  <a:pt x="6039" y="327"/>
                </a:lnTo>
                <a:lnTo>
                  <a:pt x="6042" y="364"/>
                </a:lnTo>
                <a:lnTo>
                  <a:pt x="6044" y="402"/>
                </a:lnTo>
                <a:lnTo>
                  <a:pt x="6047" y="441"/>
                </a:lnTo>
                <a:lnTo>
                  <a:pt x="6049" y="484"/>
                </a:lnTo>
                <a:lnTo>
                  <a:pt x="6050" y="575"/>
                </a:lnTo>
                <a:lnTo>
                  <a:pt x="6050" y="4365"/>
                </a:lnTo>
                <a:lnTo>
                  <a:pt x="6049" y="4466"/>
                </a:lnTo>
                <a:lnTo>
                  <a:pt x="6045" y="4555"/>
                </a:lnTo>
                <a:lnTo>
                  <a:pt x="6043" y="4597"/>
                </a:lnTo>
                <a:lnTo>
                  <a:pt x="6040" y="4635"/>
                </a:lnTo>
                <a:lnTo>
                  <a:pt x="6036" y="4671"/>
                </a:lnTo>
                <a:lnTo>
                  <a:pt x="6033" y="4704"/>
                </a:lnTo>
                <a:lnTo>
                  <a:pt x="6028" y="4736"/>
                </a:lnTo>
                <a:lnTo>
                  <a:pt x="6024" y="4765"/>
                </a:lnTo>
                <a:lnTo>
                  <a:pt x="6018" y="4790"/>
                </a:lnTo>
                <a:lnTo>
                  <a:pt x="6012" y="4814"/>
                </a:lnTo>
                <a:lnTo>
                  <a:pt x="6005" y="4835"/>
                </a:lnTo>
                <a:lnTo>
                  <a:pt x="5999" y="4853"/>
                </a:lnTo>
                <a:lnTo>
                  <a:pt x="5991" y="4869"/>
                </a:lnTo>
                <a:lnTo>
                  <a:pt x="5983" y="4881"/>
                </a:lnTo>
                <a:lnTo>
                  <a:pt x="5974" y="4894"/>
                </a:lnTo>
                <a:lnTo>
                  <a:pt x="5961" y="4904"/>
                </a:lnTo>
                <a:lnTo>
                  <a:pt x="5947" y="4914"/>
                </a:lnTo>
                <a:lnTo>
                  <a:pt x="5930" y="4924"/>
                </a:lnTo>
                <a:lnTo>
                  <a:pt x="5912" y="4933"/>
                </a:lnTo>
                <a:lnTo>
                  <a:pt x="5890" y="4940"/>
                </a:lnTo>
                <a:lnTo>
                  <a:pt x="5867" y="4948"/>
                </a:lnTo>
                <a:lnTo>
                  <a:pt x="5841" y="4953"/>
                </a:lnTo>
                <a:lnTo>
                  <a:pt x="5813" y="4959"/>
                </a:lnTo>
                <a:lnTo>
                  <a:pt x="5783" y="4963"/>
                </a:lnTo>
                <a:lnTo>
                  <a:pt x="5750" y="4968"/>
                </a:lnTo>
                <a:lnTo>
                  <a:pt x="5714" y="4971"/>
                </a:lnTo>
                <a:lnTo>
                  <a:pt x="5678" y="4974"/>
                </a:lnTo>
                <a:lnTo>
                  <a:pt x="5638" y="4976"/>
                </a:lnTo>
                <a:lnTo>
                  <a:pt x="5596" y="4977"/>
                </a:lnTo>
                <a:lnTo>
                  <a:pt x="5551" y="4977"/>
                </a:lnTo>
                <a:lnTo>
                  <a:pt x="3542" y="5016"/>
                </a:lnTo>
                <a:lnTo>
                  <a:pt x="536" y="4977"/>
                </a:lnTo>
                <a:lnTo>
                  <a:pt x="491" y="4977"/>
                </a:lnTo>
                <a:lnTo>
                  <a:pt x="449" y="4976"/>
                </a:lnTo>
                <a:lnTo>
                  <a:pt x="410" y="4974"/>
                </a:lnTo>
                <a:lnTo>
                  <a:pt x="372" y="4971"/>
                </a:lnTo>
                <a:lnTo>
                  <a:pt x="338" y="4968"/>
                </a:lnTo>
                <a:lnTo>
                  <a:pt x="306" y="4963"/>
                </a:lnTo>
                <a:lnTo>
                  <a:pt x="275" y="4959"/>
                </a:lnTo>
                <a:lnTo>
                  <a:pt x="248" y="4953"/>
                </a:lnTo>
                <a:lnTo>
                  <a:pt x="223" y="4948"/>
                </a:lnTo>
                <a:lnTo>
                  <a:pt x="201" y="4940"/>
                </a:lnTo>
                <a:lnTo>
                  <a:pt x="181" y="4933"/>
                </a:lnTo>
                <a:lnTo>
                  <a:pt x="162" y="4924"/>
                </a:lnTo>
                <a:lnTo>
                  <a:pt x="146" y="4914"/>
                </a:lnTo>
                <a:lnTo>
                  <a:pt x="134" y="4904"/>
                </a:lnTo>
                <a:lnTo>
                  <a:pt x="122" y="4894"/>
                </a:lnTo>
                <a:lnTo>
                  <a:pt x="114" y="4881"/>
                </a:lnTo>
                <a:close/>
                <a:moveTo>
                  <a:pt x="5035" y="4499"/>
                </a:moveTo>
                <a:lnTo>
                  <a:pt x="5035" y="4499"/>
                </a:lnTo>
                <a:lnTo>
                  <a:pt x="5069" y="4499"/>
                </a:lnTo>
                <a:lnTo>
                  <a:pt x="5103" y="4498"/>
                </a:lnTo>
                <a:lnTo>
                  <a:pt x="5135" y="4496"/>
                </a:lnTo>
                <a:lnTo>
                  <a:pt x="5164" y="4493"/>
                </a:lnTo>
                <a:lnTo>
                  <a:pt x="5192" y="4491"/>
                </a:lnTo>
                <a:lnTo>
                  <a:pt x="5218" y="4486"/>
                </a:lnTo>
                <a:lnTo>
                  <a:pt x="5242" y="4483"/>
                </a:lnTo>
                <a:lnTo>
                  <a:pt x="5265" y="4477"/>
                </a:lnTo>
                <a:lnTo>
                  <a:pt x="5285" y="4472"/>
                </a:lnTo>
                <a:lnTo>
                  <a:pt x="5303" y="4466"/>
                </a:lnTo>
                <a:lnTo>
                  <a:pt x="5321" y="4458"/>
                </a:lnTo>
                <a:lnTo>
                  <a:pt x="5337" y="4451"/>
                </a:lnTo>
                <a:lnTo>
                  <a:pt x="5350" y="4442"/>
                </a:lnTo>
                <a:lnTo>
                  <a:pt x="5362" y="4433"/>
                </a:lnTo>
                <a:lnTo>
                  <a:pt x="5372" y="4424"/>
                </a:lnTo>
                <a:lnTo>
                  <a:pt x="5380" y="4413"/>
                </a:lnTo>
                <a:lnTo>
                  <a:pt x="5387" y="4401"/>
                </a:lnTo>
                <a:lnTo>
                  <a:pt x="5393" y="4388"/>
                </a:lnTo>
                <a:lnTo>
                  <a:pt x="5399" y="4372"/>
                </a:lnTo>
                <a:lnTo>
                  <a:pt x="5404" y="4355"/>
                </a:lnTo>
                <a:lnTo>
                  <a:pt x="5410" y="4336"/>
                </a:lnTo>
                <a:lnTo>
                  <a:pt x="5414" y="4315"/>
                </a:lnTo>
                <a:lnTo>
                  <a:pt x="5419" y="4292"/>
                </a:lnTo>
                <a:lnTo>
                  <a:pt x="5422" y="4267"/>
                </a:lnTo>
                <a:lnTo>
                  <a:pt x="5429" y="4211"/>
                </a:lnTo>
                <a:lnTo>
                  <a:pt x="5434" y="4149"/>
                </a:lnTo>
                <a:lnTo>
                  <a:pt x="5436" y="4079"/>
                </a:lnTo>
                <a:lnTo>
                  <a:pt x="5437" y="4001"/>
                </a:lnTo>
                <a:lnTo>
                  <a:pt x="5437" y="977"/>
                </a:lnTo>
                <a:lnTo>
                  <a:pt x="5436" y="895"/>
                </a:lnTo>
                <a:lnTo>
                  <a:pt x="5434" y="823"/>
                </a:lnTo>
                <a:lnTo>
                  <a:pt x="5429" y="759"/>
                </a:lnTo>
                <a:lnTo>
                  <a:pt x="5426" y="730"/>
                </a:lnTo>
                <a:lnTo>
                  <a:pt x="5422" y="704"/>
                </a:lnTo>
                <a:lnTo>
                  <a:pt x="5419" y="680"/>
                </a:lnTo>
                <a:lnTo>
                  <a:pt x="5414" y="658"/>
                </a:lnTo>
                <a:lnTo>
                  <a:pt x="5410" y="639"/>
                </a:lnTo>
                <a:lnTo>
                  <a:pt x="5404" y="622"/>
                </a:lnTo>
                <a:lnTo>
                  <a:pt x="5399" y="606"/>
                </a:lnTo>
                <a:lnTo>
                  <a:pt x="5393" y="593"/>
                </a:lnTo>
                <a:lnTo>
                  <a:pt x="5387" y="583"/>
                </a:lnTo>
                <a:lnTo>
                  <a:pt x="5380" y="575"/>
                </a:lnTo>
                <a:lnTo>
                  <a:pt x="5371" y="568"/>
                </a:lnTo>
                <a:lnTo>
                  <a:pt x="5362" y="561"/>
                </a:lnTo>
                <a:lnTo>
                  <a:pt x="5349" y="556"/>
                </a:lnTo>
                <a:lnTo>
                  <a:pt x="5335" y="550"/>
                </a:lnTo>
                <a:lnTo>
                  <a:pt x="5319" y="544"/>
                </a:lnTo>
                <a:lnTo>
                  <a:pt x="5301" y="540"/>
                </a:lnTo>
                <a:lnTo>
                  <a:pt x="5282" y="535"/>
                </a:lnTo>
                <a:lnTo>
                  <a:pt x="5260" y="532"/>
                </a:lnTo>
                <a:lnTo>
                  <a:pt x="5236" y="528"/>
                </a:lnTo>
                <a:lnTo>
                  <a:pt x="5210" y="525"/>
                </a:lnTo>
                <a:lnTo>
                  <a:pt x="5153" y="520"/>
                </a:lnTo>
                <a:lnTo>
                  <a:pt x="5088" y="518"/>
                </a:lnTo>
                <a:lnTo>
                  <a:pt x="5016" y="517"/>
                </a:lnTo>
                <a:lnTo>
                  <a:pt x="994" y="517"/>
                </a:lnTo>
                <a:lnTo>
                  <a:pt x="927" y="518"/>
                </a:lnTo>
                <a:lnTo>
                  <a:pt x="865" y="521"/>
                </a:lnTo>
                <a:lnTo>
                  <a:pt x="838" y="524"/>
                </a:lnTo>
                <a:lnTo>
                  <a:pt x="812" y="526"/>
                </a:lnTo>
                <a:lnTo>
                  <a:pt x="788" y="529"/>
                </a:lnTo>
                <a:lnTo>
                  <a:pt x="765" y="534"/>
                </a:lnTo>
                <a:lnTo>
                  <a:pt x="744" y="538"/>
                </a:lnTo>
                <a:lnTo>
                  <a:pt x="726" y="543"/>
                </a:lnTo>
                <a:lnTo>
                  <a:pt x="709" y="549"/>
                </a:lnTo>
                <a:lnTo>
                  <a:pt x="693" y="554"/>
                </a:lnTo>
                <a:lnTo>
                  <a:pt x="681" y="561"/>
                </a:lnTo>
                <a:lnTo>
                  <a:pt x="668" y="568"/>
                </a:lnTo>
                <a:lnTo>
                  <a:pt x="659" y="576"/>
                </a:lnTo>
                <a:lnTo>
                  <a:pt x="651" y="584"/>
                </a:lnTo>
                <a:lnTo>
                  <a:pt x="644" y="593"/>
                </a:lnTo>
                <a:lnTo>
                  <a:pt x="637" y="605"/>
                </a:lnTo>
                <a:lnTo>
                  <a:pt x="631" y="618"/>
                </a:lnTo>
                <a:lnTo>
                  <a:pt x="626" y="634"/>
                </a:lnTo>
                <a:lnTo>
                  <a:pt x="620" y="653"/>
                </a:lnTo>
                <a:lnTo>
                  <a:pt x="616" y="673"/>
                </a:lnTo>
                <a:lnTo>
                  <a:pt x="611" y="696"/>
                </a:lnTo>
                <a:lnTo>
                  <a:pt x="608" y="720"/>
                </a:lnTo>
                <a:lnTo>
                  <a:pt x="604" y="747"/>
                </a:lnTo>
                <a:lnTo>
                  <a:pt x="602" y="776"/>
                </a:lnTo>
                <a:lnTo>
                  <a:pt x="597" y="841"/>
                </a:lnTo>
                <a:lnTo>
                  <a:pt x="594" y="914"/>
                </a:lnTo>
                <a:lnTo>
                  <a:pt x="593" y="996"/>
                </a:lnTo>
                <a:lnTo>
                  <a:pt x="593" y="3963"/>
                </a:lnTo>
                <a:lnTo>
                  <a:pt x="594" y="4049"/>
                </a:lnTo>
                <a:lnTo>
                  <a:pt x="597" y="4128"/>
                </a:lnTo>
                <a:lnTo>
                  <a:pt x="603" y="4197"/>
                </a:lnTo>
                <a:lnTo>
                  <a:pt x="606" y="4228"/>
                </a:lnTo>
                <a:lnTo>
                  <a:pt x="610" y="4257"/>
                </a:lnTo>
                <a:lnTo>
                  <a:pt x="614" y="4284"/>
                </a:lnTo>
                <a:lnTo>
                  <a:pt x="619" y="4310"/>
                </a:lnTo>
                <a:lnTo>
                  <a:pt x="625" y="4332"/>
                </a:lnTo>
                <a:lnTo>
                  <a:pt x="630" y="4353"/>
                </a:lnTo>
                <a:lnTo>
                  <a:pt x="637" y="4371"/>
                </a:lnTo>
                <a:lnTo>
                  <a:pt x="644" y="4387"/>
                </a:lnTo>
                <a:lnTo>
                  <a:pt x="652" y="4401"/>
                </a:lnTo>
                <a:lnTo>
                  <a:pt x="660" y="4413"/>
                </a:lnTo>
                <a:lnTo>
                  <a:pt x="669" y="4424"/>
                </a:lnTo>
                <a:lnTo>
                  <a:pt x="681" y="4433"/>
                </a:lnTo>
                <a:lnTo>
                  <a:pt x="693" y="4442"/>
                </a:lnTo>
                <a:lnTo>
                  <a:pt x="707" y="4451"/>
                </a:lnTo>
                <a:lnTo>
                  <a:pt x="724" y="4458"/>
                </a:lnTo>
                <a:lnTo>
                  <a:pt x="741" y="4466"/>
                </a:lnTo>
                <a:lnTo>
                  <a:pt x="760" y="4472"/>
                </a:lnTo>
                <a:lnTo>
                  <a:pt x="782" y="4477"/>
                </a:lnTo>
                <a:lnTo>
                  <a:pt x="805" y="4483"/>
                </a:lnTo>
                <a:lnTo>
                  <a:pt x="830" y="4486"/>
                </a:lnTo>
                <a:lnTo>
                  <a:pt x="856" y="4491"/>
                </a:lnTo>
                <a:lnTo>
                  <a:pt x="885" y="4493"/>
                </a:lnTo>
                <a:lnTo>
                  <a:pt x="915" y="4496"/>
                </a:lnTo>
                <a:lnTo>
                  <a:pt x="945" y="4498"/>
                </a:lnTo>
                <a:lnTo>
                  <a:pt x="980" y="4499"/>
                </a:lnTo>
                <a:lnTo>
                  <a:pt x="1014" y="4499"/>
                </a:lnTo>
                <a:lnTo>
                  <a:pt x="5035" y="4499"/>
                </a:lnTo>
                <a:close/>
                <a:moveTo>
                  <a:pt x="2105" y="1302"/>
                </a:moveTo>
                <a:lnTo>
                  <a:pt x="2105" y="3140"/>
                </a:lnTo>
                <a:lnTo>
                  <a:pt x="1646" y="3140"/>
                </a:lnTo>
                <a:lnTo>
                  <a:pt x="1646" y="1302"/>
                </a:lnTo>
                <a:lnTo>
                  <a:pt x="2105" y="1302"/>
                </a:lnTo>
                <a:close/>
                <a:moveTo>
                  <a:pt x="2853" y="3484"/>
                </a:moveTo>
                <a:lnTo>
                  <a:pt x="2853" y="3484"/>
                </a:lnTo>
                <a:lnTo>
                  <a:pt x="2862" y="3468"/>
                </a:lnTo>
                <a:lnTo>
                  <a:pt x="2872" y="3453"/>
                </a:lnTo>
                <a:lnTo>
                  <a:pt x="2884" y="3439"/>
                </a:lnTo>
                <a:lnTo>
                  <a:pt x="2894" y="3426"/>
                </a:lnTo>
                <a:lnTo>
                  <a:pt x="2905" y="3414"/>
                </a:lnTo>
                <a:lnTo>
                  <a:pt x="2918" y="3403"/>
                </a:lnTo>
                <a:lnTo>
                  <a:pt x="2930" y="3393"/>
                </a:lnTo>
                <a:lnTo>
                  <a:pt x="2943" y="3384"/>
                </a:lnTo>
                <a:lnTo>
                  <a:pt x="2957" y="3376"/>
                </a:lnTo>
                <a:lnTo>
                  <a:pt x="2970" y="3369"/>
                </a:lnTo>
                <a:lnTo>
                  <a:pt x="2985" y="3363"/>
                </a:lnTo>
                <a:lnTo>
                  <a:pt x="2999" y="3359"/>
                </a:lnTo>
                <a:lnTo>
                  <a:pt x="3015" y="3355"/>
                </a:lnTo>
                <a:lnTo>
                  <a:pt x="3030" y="3352"/>
                </a:lnTo>
                <a:lnTo>
                  <a:pt x="3046" y="3351"/>
                </a:lnTo>
                <a:lnTo>
                  <a:pt x="3063" y="3351"/>
                </a:lnTo>
                <a:lnTo>
                  <a:pt x="3082" y="3351"/>
                </a:lnTo>
                <a:lnTo>
                  <a:pt x="3102" y="3352"/>
                </a:lnTo>
                <a:lnTo>
                  <a:pt x="3121" y="3354"/>
                </a:lnTo>
                <a:lnTo>
                  <a:pt x="3139" y="3358"/>
                </a:lnTo>
                <a:lnTo>
                  <a:pt x="3156" y="3362"/>
                </a:lnTo>
                <a:lnTo>
                  <a:pt x="3174" y="3368"/>
                </a:lnTo>
                <a:lnTo>
                  <a:pt x="3190" y="3374"/>
                </a:lnTo>
                <a:lnTo>
                  <a:pt x="3205" y="3382"/>
                </a:lnTo>
                <a:lnTo>
                  <a:pt x="3220" y="3390"/>
                </a:lnTo>
                <a:lnTo>
                  <a:pt x="3234" y="3399"/>
                </a:lnTo>
                <a:lnTo>
                  <a:pt x="3248" y="3409"/>
                </a:lnTo>
                <a:lnTo>
                  <a:pt x="3261" y="3420"/>
                </a:lnTo>
                <a:lnTo>
                  <a:pt x="3274" y="3432"/>
                </a:lnTo>
                <a:lnTo>
                  <a:pt x="3285" y="3446"/>
                </a:lnTo>
                <a:lnTo>
                  <a:pt x="3297" y="3459"/>
                </a:lnTo>
                <a:lnTo>
                  <a:pt x="3307" y="3475"/>
                </a:lnTo>
                <a:lnTo>
                  <a:pt x="3316" y="3491"/>
                </a:lnTo>
                <a:lnTo>
                  <a:pt x="3326" y="3508"/>
                </a:lnTo>
                <a:lnTo>
                  <a:pt x="3334" y="3525"/>
                </a:lnTo>
                <a:lnTo>
                  <a:pt x="3342" y="3545"/>
                </a:lnTo>
                <a:lnTo>
                  <a:pt x="3349" y="3564"/>
                </a:lnTo>
                <a:lnTo>
                  <a:pt x="3356" y="3586"/>
                </a:lnTo>
                <a:lnTo>
                  <a:pt x="3363" y="3608"/>
                </a:lnTo>
                <a:lnTo>
                  <a:pt x="3368" y="3630"/>
                </a:lnTo>
                <a:lnTo>
                  <a:pt x="3373" y="3654"/>
                </a:lnTo>
                <a:lnTo>
                  <a:pt x="3377" y="3678"/>
                </a:lnTo>
                <a:lnTo>
                  <a:pt x="3380" y="3705"/>
                </a:lnTo>
                <a:lnTo>
                  <a:pt x="3384" y="3731"/>
                </a:lnTo>
                <a:lnTo>
                  <a:pt x="3386" y="3759"/>
                </a:lnTo>
                <a:lnTo>
                  <a:pt x="3387" y="3788"/>
                </a:lnTo>
                <a:lnTo>
                  <a:pt x="3388" y="3848"/>
                </a:lnTo>
                <a:lnTo>
                  <a:pt x="2757" y="3848"/>
                </a:lnTo>
                <a:lnTo>
                  <a:pt x="2757" y="3818"/>
                </a:lnTo>
                <a:lnTo>
                  <a:pt x="2758" y="3788"/>
                </a:lnTo>
                <a:lnTo>
                  <a:pt x="2760" y="3759"/>
                </a:lnTo>
                <a:lnTo>
                  <a:pt x="2763" y="3732"/>
                </a:lnTo>
                <a:lnTo>
                  <a:pt x="2766" y="3706"/>
                </a:lnTo>
                <a:lnTo>
                  <a:pt x="2769" y="3681"/>
                </a:lnTo>
                <a:lnTo>
                  <a:pt x="2775" y="3656"/>
                </a:lnTo>
                <a:lnTo>
                  <a:pt x="2781" y="3633"/>
                </a:lnTo>
                <a:lnTo>
                  <a:pt x="2787" y="3611"/>
                </a:lnTo>
                <a:lnTo>
                  <a:pt x="2793" y="3589"/>
                </a:lnTo>
                <a:lnTo>
                  <a:pt x="2801" y="3569"/>
                </a:lnTo>
                <a:lnTo>
                  <a:pt x="2811" y="3551"/>
                </a:lnTo>
                <a:lnTo>
                  <a:pt x="2820" y="3532"/>
                </a:lnTo>
                <a:lnTo>
                  <a:pt x="2830" y="3515"/>
                </a:lnTo>
                <a:lnTo>
                  <a:pt x="2840" y="3499"/>
                </a:lnTo>
                <a:lnTo>
                  <a:pt x="2853" y="3484"/>
                </a:lnTo>
                <a:close/>
                <a:moveTo>
                  <a:pt x="4403" y="1608"/>
                </a:moveTo>
                <a:lnTo>
                  <a:pt x="4403" y="3025"/>
                </a:lnTo>
                <a:lnTo>
                  <a:pt x="3943" y="3025"/>
                </a:lnTo>
                <a:lnTo>
                  <a:pt x="3943" y="1608"/>
                </a:lnTo>
                <a:lnTo>
                  <a:pt x="4403" y="1608"/>
                </a:lnTo>
                <a:close/>
              </a:path>
            </a:pathLst>
          </a:custGeom>
          <a:solidFill>
            <a:sysClr val="window" lastClr="FFFFFF"/>
          </a:solidFill>
          <a:ln>
            <a:noFill/>
          </a:ln>
        </p:spPr>
        <p:txBody>
          <a:bodyPr anchor="ctr" anchorCtr="1">
            <a:normAutofit fontScale="87500" lnSpcReduction="20000"/>
          </a:bodyPr>
          <a:lstStyle/>
          <a:p>
            <a:endParaRPr lang="zh-CN" altLang="en-US">
              <a:sym typeface="Arial" panose="020B0604020202020204" pitchFamily="34" charset="0"/>
            </a:endParaRPr>
          </a:p>
        </p:txBody>
      </p:sp>
      <p:sp>
        <p:nvSpPr>
          <p:cNvPr id="46" name="文本框 45"/>
          <p:cNvSpPr txBox="1"/>
          <p:nvPr>
            <p:custDataLst>
              <p:tags r:id="rId16"/>
            </p:custDataLst>
          </p:nvPr>
        </p:nvSpPr>
        <p:spPr>
          <a:xfrm>
            <a:off x="6570980" y="4174490"/>
            <a:ext cx="1681480" cy="478155"/>
          </a:xfrm>
          <a:prstGeom prst="rect">
            <a:avLst/>
          </a:prstGeom>
          <a:noFill/>
        </p:spPr>
        <p:txBody>
          <a:bodyPr wrap="square" rtlCol="0"/>
          <a:lstStyle/>
          <a:p>
            <a:pPr algn="ctr"/>
            <a:r>
              <a:rPr lang="en-US" altLang="zh-CN">
                <a:solidFill>
                  <a:srgbClr val="0BD0D9"/>
                </a:solidFill>
                <a:latin typeface="Arial" panose="020B0604020202020204" pitchFamily="34" charset="0"/>
                <a:ea typeface="+mn-ea"/>
                <a:cs typeface="+mn-ea"/>
                <a:sym typeface="Arial" panose="020B0604020202020204" pitchFamily="34" charset="0"/>
              </a:rPr>
              <a:t>报警主机</a:t>
            </a:r>
            <a:r>
              <a:rPr lang="zh-CN" altLang="en-US">
                <a:solidFill>
                  <a:srgbClr val="0BD0D9"/>
                </a:solidFill>
                <a:latin typeface="Arial" panose="020B0604020202020204" pitchFamily="34" charset="0"/>
                <a:ea typeface="+mn-ea"/>
                <a:cs typeface="+mn-ea"/>
                <a:sym typeface="Arial" panose="020B0604020202020204" pitchFamily="34" charset="0"/>
              </a:rPr>
              <a:t>配置</a:t>
            </a:r>
            <a:endParaRPr lang="zh-CN" altLang="en-US">
              <a:solidFill>
                <a:srgbClr val="0BD0D9"/>
              </a:solidFill>
              <a:latin typeface="Arial" panose="020B0604020202020204" pitchFamily="34" charset="0"/>
              <a:ea typeface="+mn-ea"/>
              <a:cs typeface="+mn-ea"/>
              <a:sym typeface="Arial" panose="020B0604020202020204" pitchFamily="34" charset="0"/>
            </a:endParaRPr>
          </a:p>
        </p:txBody>
      </p:sp>
      <p:sp>
        <p:nvSpPr>
          <p:cNvPr id="47" name="L 形 46"/>
          <p:cNvSpPr/>
          <p:nvPr>
            <p:custDataLst>
              <p:tags r:id="rId17"/>
            </p:custDataLst>
          </p:nvPr>
        </p:nvSpPr>
        <p:spPr>
          <a:xfrm flipV="1">
            <a:off x="9062871" y="1325059"/>
            <a:ext cx="1790299" cy="1353298"/>
          </a:xfrm>
          <a:prstGeom prst="corner">
            <a:avLst>
              <a:gd name="adj1" fmla="val 11538"/>
              <a:gd name="adj2" fmla="val 12023"/>
            </a:avLst>
          </a:prstGeom>
          <a:solidFill>
            <a:srgbClr val="10CF9B"/>
          </a:solidFill>
          <a:ln w="12700" cap="flat" cmpd="sng" algn="ctr">
            <a:noFill/>
            <a:prstDash val="solid"/>
            <a:miter lim="800000"/>
          </a:ln>
          <a:effectLst/>
        </p:spPr>
        <p:txBody>
          <a:bodyPr rtlCol="0" anchor="ctr">
            <a:normAutofit fontScale="25000" lnSpcReduction="20000"/>
          </a:bodyPr>
          <a:lstStyle/>
          <a:p>
            <a:pPr algn="ctr"/>
            <a:endParaRPr lang="zh-CN" altLang="en-US">
              <a:sym typeface="Arial" panose="020B0604020202020204" pitchFamily="34" charset="0"/>
            </a:endParaRPr>
          </a:p>
        </p:txBody>
      </p:sp>
      <p:sp>
        <p:nvSpPr>
          <p:cNvPr id="48" name="矩形 47"/>
          <p:cNvSpPr/>
          <p:nvPr>
            <p:custDataLst>
              <p:tags r:id="rId18"/>
            </p:custDataLst>
          </p:nvPr>
        </p:nvSpPr>
        <p:spPr>
          <a:xfrm>
            <a:off x="9283575" y="1539161"/>
            <a:ext cx="1569595" cy="1139196"/>
          </a:xfrm>
          <a:prstGeom prst="rect">
            <a:avLst/>
          </a:prstGeom>
          <a:solidFill>
            <a:srgbClr val="10CF9B"/>
          </a:solidFill>
          <a:ln w="12700" cap="flat" cmpd="sng" algn="ctr">
            <a:noFill/>
            <a:prstDash val="solid"/>
            <a:miter lim="800000"/>
          </a:ln>
          <a:effectLst/>
        </p:spPr>
        <p:txBody>
          <a:bodyPr rtlCol="0" anchor="ctr">
            <a:normAutofit/>
          </a:bodyPr>
          <a:lstStyle/>
          <a:p>
            <a:pPr algn="ctr"/>
            <a:r>
              <a:rPr lang="zh-CN" altLang="en-US" dirty="0">
                <a:latin typeface="Arial" panose="020B0604020202020204" pitchFamily="34" charset="0"/>
                <a:ea typeface="黑体" panose="02010609060101010101" charset="-122"/>
                <a:cs typeface="+mn-ea"/>
                <a:sym typeface="Arial" panose="020B0604020202020204" pitchFamily="34" charset="0"/>
              </a:rPr>
              <a:t>Lorem ipsum </a:t>
            </a:r>
            <a:endParaRPr lang="zh-CN" altLang="en-US" dirty="0">
              <a:latin typeface="Arial" panose="020B0604020202020204" pitchFamily="34" charset="0"/>
              <a:ea typeface="黑体" panose="02010609060101010101" charset="-122"/>
              <a:cs typeface="+mn-ea"/>
              <a:sym typeface="Arial" panose="020B0604020202020204" pitchFamily="34" charset="0"/>
            </a:endParaRPr>
          </a:p>
        </p:txBody>
      </p:sp>
      <p:sp>
        <p:nvSpPr>
          <p:cNvPr id="49" name="椭圆 48"/>
          <p:cNvSpPr/>
          <p:nvPr>
            <p:custDataLst>
              <p:tags r:id="rId19"/>
            </p:custDataLst>
          </p:nvPr>
        </p:nvSpPr>
        <p:spPr>
          <a:xfrm>
            <a:off x="9584453" y="3120207"/>
            <a:ext cx="747134" cy="747134"/>
          </a:xfrm>
          <a:prstGeom prst="ellipse">
            <a:avLst/>
          </a:prstGeom>
          <a:solidFill>
            <a:srgbClr val="10CF9B"/>
          </a:solidFill>
          <a:ln w="12700" cap="flat" cmpd="sng" algn="ctr">
            <a:noFill/>
            <a:prstDash val="solid"/>
            <a:miter lim="800000"/>
          </a:ln>
          <a:effectLst/>
        </p:spPr>
        <p:txBody>
          <a:bodyPr rtlCol="0" anchor="ctr">
            <a:normAutofit/>
          </a:bodyPr>
          <a:lstStyle/>
          <a:p>
            <a:pPr algn="ctr"/>
            <a:endParaRPr lang="zh-CN" altLang="en-US">
              <a:sym typeface="Arial" panose="020B0604020202020204" pitchFamily="34" charset="0"/>
            </a:endParaRPr>
          </a:p>
        </p:txBody>
      </p:sp>
      <p:sp>
        <p:nvSpPr>
          <p:cNvPr id="50" name="KSO_Shape"/>
          <p:cNvSpPr/>
          <p:nvPr>
            <p:custDataLst>
              <p:tags r:id="rId20"/>
            </p:custDataLst>
          </p:nvPr>
        </p:nvSpPr>
        <p:spPr bwMode="auto">
          <a:xfrm>
            <a:off x="9777430" y="3269363"/>
            <a:ext cx="361177" cy="419646"/>
          </a:xfrm>
          <a:custGeom>
            <a:avLst/>
            <a:gdLst>
              <a:gd name="T0" fmla="*/ 173780540 w 5685"/>
              <a:gd name="T1" fmla="*/ 145097863 h 6610"/>
              <a:gd name="T2" fmla="*/ 111127547 w 5685"/>
              <a:gd name="T3" fmla="*/ 189532100 h 6610"/>
              <a:gd name="T4" fmla="*/ 72748759 w 5685"/>
              <a:gd name="T5" fmla="*/ 256517628 h 6610"/>
              <a:gd name="T6" fmla="*/ 65325538 w 5685"/>
              <a:gd name="T7" fmla="*/ 324764131 h 6610"/>
              <a:gd name="T8" fmla="*/ 83067190 w 5685"/>
              <a:gd name="T9" fmla="*/ 395310073 h 6610"/>
              <a:gd name="T10" fmla="*/ 47138281 w 5685"/>
              <a:gd name="T11" fmla="*/ 338042492 h 6610"/>
              <a:gd name="T12" fmla="*/ 30509962 w 5685"/>
              <a:gd name="T13" fmla="*/ 275285450 h 6610"/>
              <a:gd name="T14" fmla="*/ 38304384 w 5685"/>
              <a:gd name="T15" fmla="*/ 196356886 h 6610"/>
              <a:gd name="T16" fmla="*/ 80914383 w 5685"/>
              <a:gd name="T17" fmla="*/ 114832022 h 6610"/>
              <a:gd name="T18" fmla="*/ 134956419 w 5685"/>
              <a:gd name="T19" fmla="*/ 68839950 h 6610"/>
              <a:gd name="T20" fmla="*/ 207631047 w 5685"/>
              <a:gd name="T21" fmla="*/ 42431385 h 6610"/>
              <a:gd name="T22" fmla="*/ 215871075 w 5685"/>
              <a:gd name="T23" fmla="*/ 2002852 h 6610"/>
              <a:gd name="T24" fmla="*/ 135772954 w 5685"/>
              <a:gd name="T25" fmla="*/ 26334214 h 6610"/>
              <a:gd name="T26" fmla="*/ 57234046 w 5685"/>
              <a:gd name="T27" fmla="*/ 89610625 h 6610"/>
              <a:gd name="T28" fmla="*/ 20488328 w 5685"/>
              <a:gd name="T29" fmla="*/ 149993875 h 6610"/>
              <a:gd name="T30" fmla="*/ 1336272 w 5685"/>
              <a:gd name="T31" fmla="*/ 222394241 h 6610"/>
              <a:gd name="T32" fmla="*/ 6977887 w 5685"/>
              <a:gd name="T33" fmla="*/ 308741039 h 6610"/>
              <a:gd name="T34" fmla="*/ 52483097 w 5685"/>
              <a:gd name="T35" fmla="*/ 399760796 h 6610"/>
              <a:gd name="T36" fmla="*/ 98359237 w 5685"/>
              <a:gd name="T37" fmla="*/ 442637471 h 6610"/>
              <a:gd name="T38" fmla="*/ 178160287 w 5685"/>
              <a:gd name="T39" fmla="*/ 480469703 h 6610"/>
              <a:gd name="T40" fmla="*/ 263900022 w 5685"/>
              <a:gd name="T41" fmla="*/ 488926403 h 6610"/>
              <a:gd name="T42" fmla="*/ 332269034 w 5685"/>
              <a:gd name="T43" fmla="*/ 465559428 h 6610"/>
              <a:gd name="T44" fmla="*/ 388166808 w 5685"/>
              <a:gd name="T45" fmla="*/ 414151974 h 6610"/>
              <a:gd name="T46" fmla="*/ 421274910 w 5685"/>
              <a:gd name="T47" fmla="*/ 326099184 h 6610"/>
              <a:gd name="T48" fmla="*/ 411179145 w 5685"/>
              <a:gd name="T49" fmla="*/ 248209358 h 6610"/>
              <a:gd name="T50" fmla="*/ 369682752 w 5685"/>
              <a:gd name="T51" fmla="*/ 183375113 h 6610"/>
              <a:gd name="T52" fmla="*/ 304728415 w 5685"/>
              <a:gd name="T53" fmla="*/ 141908115 h 6610"/>
              <a:gd name="T54" fmla="*/ 173929076 w 5685"/>
              <a:gd name="T55" fmla="*/ 425353405 h 6610"/>
              <a:gd name="T56" fmla="*/ 139930034 w 5685"/>
              <a:gd name="T57" fmla="*/ 407253109 h 6610"/>
              <a:gd name="T58" fmla="*/ 131838541 w 5685"/>
              <a:gd name="T59" fmla="*/ 370978711 h 6610"/>
              <a:gd name="T60" fmla="*/ 154628212 w 5685"/>
              <a:gd name="T61" fmla="*/ 340267853 h 6610"/>
              <a:gd name="T62" fmla="*/ 191819263 w 5685"/>
              <a:gd name="T63" fmla="*/ 337597202 h 6610"/>
              <a:gd name="T64" fmla="*/ 218840417 w 5685"/>
              <a:gd name="T65" fmla="*/ 364599215 h 6610"/>
              <a:gd name="T66" fmla="*/ 216019338 w 5685"/>
              <a:gd name="T67" fmla="*/ 401763921 h 6610"/>
              <a:gd name="T68" fmla="*/ 185361113 w 5685"/>
              <a:gd name="T69" fmla="*/ 424537448 h 6610"/>
              <a:gd name="T70" fmla="*/ 159676231 w 5685"/>
              <a:gd name="T71" fmla="*/ 284706265 h 6610"/>
              <a:gd name="T72" fmla="*/ 138445499 w 5685"/>
              <a:gd name="T73" fmla="*/ 252882590 h 6610"/>
              <a:gd name="T74" fmla="*/ 148244194 w 5685"/>
              <a:gd name="T75" fmla="*/ 217201640 h 6610"/>
              <a:gd name="T76" fmla="*/ 183282437 w 5685"/>
              <a:gd name="T77" fmla="*/ 200733530 h 6610"/>
              <a:gd name="T78" fmla="*/ 216761741 w 5685"/>
              <a:gd name="T79" fmla="*/ 215569727 h 6610"/>
              <a:gd name="T80" fmla="*/ 228342041 w 5685"/>
              <a:gd name="T81" fmla="*/ 250583150 h 6610"/>
              <a:gd name="T82" fmla="*/ 208596117 w 5685"/>
              <a:gd name="T83" fmla="*/ 283519369 h 6610"/>
              <a:gd name="T84" fmla="*/ 246232501 w 5685"/>
              <a:gd name="T85" fmla="*/ 334704314 h 6610"/>
              <a:gd name="T86" fmla="*/ 236433534 w 5685"/>
              <a:gd name="T87" fmla="*/ 313636779 h 6610"/>
              <a:gd name="T88" fmla="*/ 258406670 w 5685"/>
              <a:gd name="T89" fmla="*/ 305996308 h 6610"/>
              <a:gd name="T90" fmla="*/ 263900022 w 5685"/>
              <a:gd name="T91" fmla="*/ 328472975 h 6610"/>
              <a:gd name="T92" fmla="*/ 297379326 w 5685"/>
              <a:gd name="T93" fmla="*/ 429136601 h 6610"/>
              <a:gd name="T94" fmla="*/ 267908566 w 5685"/>
              <a:gd name="T95" fmla="*/ 404953669 h 6610"/>
              <a:gd name="T96" fmla="*/ 266943496 w 5685"/>
              <a:gd name="T97" fmla="*/ 367714884 h 6610"/>
              <a:gd name="T98" fmla="*/ 295300650 w 5685"/>
              <a:gd name="T99" fmla="*/ 342048197 h 6610"/>
              <a:gd name="T100" fmla="*/ 332194903 w 5685"/>
              <a:gd name="T101" fmla="*/ 346647350 h 6610"/>
              <a:gd name="T102" fmla="*/ 353499766 w 5685"/>
              <a:gd name="T103" fmla="*/ 378471025 h 6610"/>
              <a:gd name="T104" fmla="*/ 343626668 w 5685"/>
              <a:gd name="T105" fmla="*/ 414077895 h 6610"/>
              <a:gd name="T106" fmla="*/ 308736960 w 5685"/>
              <a:gd name="T107" fmla="*/ 430620084 h 6610"/>
              <a:gd name="T108" fmla="*/ 283497683 w 5685"/>
              <a:gd name="T109" fmla="*/ 286486608 h 6610"/>
              <a:gd name="T110" fmla="*/ 268576839 w 5685"/>
              <a:gd name="T111" fmla="*/ 252956941 h 6610"/>
              <a:gd name="T112" fmla="*/ 285130754 w 5685"/>
              <a:gd name="T113" fmla="*/ 218017597 h 6610"/>
              <a:gd name="T114" fmla="*/ 320836997 w 5685"/>
              <a:gd name="T115" fmla="*/ 208225843 h 6610"/>
              <a:gd name="T116" fmla="*/ 352757362 w 5685"/>
              <a:gd name="T117" fmla="*/ 229515615 h 6610"/>
              <a:gd name="T118" fmla="*/ 357211513 w 5685"/>
              <a:gd name="T119" fmla="*/ 266457811 h 6610"/>
              <a:gd name="T120" fmla="*/ 331526631 w 5685"/>
              <a:gd name="T121" fmla="*/ 294720799 h 66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85" h="6610">
                <a:moveTo>
                  <a:pt x="3278" y="1767"/>
                </a:moveTo>
                <a:lnTo>
                  <a:pt x="3278" y="1767"/>
                </a:lnTo>
                <a:lnTo>
                  <a:pt x="3216" y="1768"/>
                </a:lnTo>
                <a:lnTo>
                  <a:pt x="3155" y="1770"/>
                </a:lnTo>
                <a:lnTo>
                  <a:pt x="3093" y="1774"/>
                </a:lnTo>
                <a:lnTo>
                  <a:pt x="3031" y="1779"/>
                </a:lnTo>
                <a:lnTo>
                  <a:pt x="2972" y="1786"/>
                </a:lnTo>
                <a:lnTo>
                  <a:pt x="2912" y="1794"/>
                </a:lnTo>
                <a:lnTo>
                  <a:pt x="2852" y="1804"/>
                </a:lnTo>
                <a:lnTo>
                  <a:pt x="2793" y="1816"/>
                </a:lnTo>
                <a:lnTo>
                  <a:pt x="2735" y="1828"/>
                </a:lnTo>
                <a:lnTo>
                  <a:pt x="2676" y="1842"/>
                </a:lnTo>
                <a:lnTo>
                  <a:pt x="2619" y="1858"/>
                </a:lnTo>
                <a:lnTo>
                  <a:pt x="2562" y="1875"/>
                </a:lnTo>
                <a:lnTo>
                  <a:pt x="2506" y="1893"/>
                </a:lnTo>
                <a:lnTo>
                  <a:pt x="2450" y="1913"/>
                </a:lnTo>
                <a:lnTo>
                  <a:pt x="2396" y="1933"/>
                </a:lnTo>
                <a:lnTo>
                  <a:pt x="2341" y="1956"/>
                </a:lnTo>
                <a:lnTo>
                  <a:pt x="2287" y="1979"/>
                </a:lnTo>
                <a:lnTo>
                  <a:pt x="2235" y="2004"/>
                </a:lnTo>
                <a:lnTo>
                  <a:pt x="2182" y="2030"/>
                </a:lnTo>
                <a:lnTo>
                  <a:pt x="2131" y="2058"/>
                </a:lnTo>
                <a:lnTo>
                  <a:pt x="2081" y="2085"/>
                </a:lnTo>
                <a:lnTo>
                  <a:pt x="2030" y="2115"/>
                </a:lnTo>
                <a:lnTo>
                  <a:pt x="1981" y="2146"/>
                </a:lnTo>
                <a:lnTo>
                  <a:pt x="1932" y="2178"/>
                </a:lnTo>
                <a:lnTo>
                  <a:pt x="1885" y="2211"/>
                </a:lnTo>
                <a:lnTo>
                  <a:pt x="1839" y="2245"/>
                </a:lnTo>
                <a:lnTo>
                  <a:pt x="1792" y="2280"/>
                </a:lnTo>
                <a:lnTo>
                  <a:pt x="1747" y="2317"/>
                </a:lnTo>
                <a:lnTo>
                  <a:pt x="1703" y="2353"/>
                </a:lnTo>
                <a:lnTo>
                  <a:pt x="1660" y="2392"/>
                </a:lnTo>
                <a:lnTo>
                  <a:pt x="1618" y="2431"/>
                </a:lnTo>
                <a:lnTo>
                  <a:pt x="1576" y="2472"/>
                </a:lnTo>
                <a:lnTo>
                  <a:pt x="1536" y="2513"/>
                </a:lnTo>
                <a:lnTo>
                  <a:pt x="1497" y="2555"/>
                </a:lnTo>
                <a:lnTo>
                  <a:pt x="1458" y="2599"/>
                </a:lnTo>
                <a:lnTo>
                  <a:pt x="1421" y="2642"/>
                </a:lnTo>
                <a:lnTo>
                  <a:pt x="1385" y="2688"/>
                </a:lnTo>
                <a:lnTo>
                  <a:pt x="1350" y="2734"/>
                </a:lnTo>
                <a:lnTo>
                  <a:pt x="1316" y="2780"/>
                </a:lnTo>
                <a:lnTo>
                  <a:pt x="1283" y="2828"/>
                </a:lnTo>
                <a:lnTo>
                  <a:pt x="1251" y="2876"/>
                </a:lnTo>
                <a:lnTo>
                  <a:pt x="1220" y="2925"/>
                </a:lnTo>
                <a:lnTo>
                  <a:pt x="1190" y="2975"/>
                </a:lnTo>
                <a:lnTo>
                  <a:pt x="1162" y="3027"/>
                </a:lnTo>
                <a:lnTo>
                  <a:pt x="1134" y="3078"/>
                </a:lnTo>
                <a:lnTo>
                  <a:pt x="1109" y="3130"/>
                </a:lnTo>
                <a:lnTo>
                  <a:pt x="1084" y="3183"/>
                </a:lnTo>
                <a:lnTo>
                  <a:pt x="1061" y="3237"/>
                </a:lnTo>
                <a:lnTo>
                  <a:pt x="1038" y="3291"/>
                </a:lnTo>
                <a:lnTo>
                  <a:pt x="1018" y="3346"/>
                </a:lnTo>
                <a:lnTo>
                  <a:pt x="998" y="3401"/>
                </a:lnTo>
                <a:lnTo>
                  <a:pt x="980" y="3458"/>
                </a:lnTo>
                <a:lnTo>
                  <a:pt x="963" y="3514"/>
                </a:lnTo>
                <a:lnTo>
                  <a:pt x="947" y="3572"/>
                </a:lnTo>
                <a:lnTo>
                  <a:pt x="933" y="3629"/>
                </a:lnTo>
                <a:lnTo>
                  <a:pt x="921" y="3689"/>
                </a:lnTo>
                <a:lnTo>
                  <a:pt x="909" y="3747"/>
                </a:lnTo>
                <a:lnTo>
                  <a:pt x="899" y="3808"/>
                </a:lnTo>
                <a:lnTo>
                  <a:pt x="891" y="3867"/>
                </a:lnTo>
                <a:lnTo>
                  <a:pt x="884" y="3927"/>
                </a:lnTo>
                <a:lnTo>
                  <a:pt x="879" y="3988"/>
                </a:lnTo>
                <a:lnTo>
                  <a:pt x="875" y="4050"/>
                </a:lnTo>
                <a:lnTo>
                  <a:pt x="873" y="4111"/>
                </a:lnTo>
                <a:lnTo>
                  <a:pt x="872" y="4174"/>
                </a:lnTo>
                <a:lnTo>
                  <a:pt x="872" y="4215"/>
                </a:lnTo>
                <a:lnTo>
                  <a:pt x="873" y="4256"/>
                </a:lnTo>
                <a:lnTo>
                  <a:pt x="875" y="4297"/>
                </a:lnTo>
                <a:lnTo>
                  <a:pt x="877" y="4338"/>
                </a:lnTo>
                <a:lnTo>
                  <a:pt x="880" y="4378"/>
                </a:lnTo>
                <a:lnTo>
                  <a:pt x="884" y="4419"/>
                </a:lnTo>
                <a:lnTo>
                  <a:pt x="893" y="4499"/>
                </a:lnTo>
                <a:lnTo>
                  <a:pt x="906" y="4579"/>
                </a:lnTo>
                <a:lnTo>
                  <a:pt x="921" y="4658"/>
                </a:lnTo>
                <a:lnTo>
                  <a:pt x="938" y="4735"/>
                </a:lnTo>
                <a:lnTo>
                  <a:pt x="957" y="4812"/>
                </a:lnTo>
                <a:lnTo>
                  <a:pt x="980" y="4887"/>
                </a:lnTo>
                <a:lnTo>
                  <a:pt x="1004" y="4963"/>
                </a:lnTo>
                <a:lnTo>
                  <a:pt x="1032" y="5036"/>
                </a:lnTo>
                <a:lnTo>
                  <a:pt x="1060" y="5109"/>
                </a:lnTo>
                <a:lnTo>
                  <a:pt x="1092" y="5179"/>
                </a:lnTo>
                <a:lnTo>
                  <a:pt x="1126" y="5250"/>
                </a:lnTo>
                <a:lnTo>
                  <a:pt x="1162" y="5319"/>
                </a:lnTo>
                <a:lnTo>
                  <a:pt x="1199" y="5386"/>
                </a:lnTo>
                <a:lnTo>
                  <a:pt x="1175" y="5370"/>
                </a:lnTo>
                <a:lnTo>
                  <a:pt x="1148" y="5351"/>
                </a:lnTo>
                <a:lnTo>
                  <a:pt x="1119" y="5329"/>
                </a:lnTo>
                <a:lnTo>
                  <a:pt x="1090" y="5302"/>
                </a:lnTo>
                <a:lnTo>
                  <a:pt x="1058" y="5271"/>
                </a:lnTo>
                <a:lnTo>
                  <a:pt x="1024" y="5235"/>
                </a:lnTo>
                <a:lnTo>
                  <a:pt x="989" y="5194"/>
                </a:lnTo>
                <a:lnTo>
                  <a:pt x="953" y="5149"/>
                </a:lnTo>
                <a:lnTo>
                  <a:pt x="915" y="5098"/>
                </a:lnTo>
                <a:lnTo>
                  <a:pt x="877" y="5040"/>
                </a:lnTo>
                <a:lnTo>
                  <a:pt x="839" y="4977"/>
                </a:lnTo>
                <a:lnTo>
                  <a:pt x="818" y="4943"/>
                </a:lnTo>
                <a:lnTo>
                  <a:pt x="799" y="4908"/>
                </a:lnTo>
                <a:lnTo>
                  <a:pt x="778" y="4870"/>
                </a:lnTo>
                <a:lnTo>
                  <a:pt x="758" y="4831"/>
                </a:lnTo>
                <a:lnTo>
                  <a:pt x="738" y="4790"/>
                </a:lnTo>
                <a:lnTo>
                  <a:pt x="718" y="4747"/>
                </a:lnTo>
                <a:lnTo>
                  <a:pt x="697" y="4702"/>
                </a:lnTo>
                <a:lnTo>
                  <a:pt x="677" y="4656"/>
                </a:lnTo>
                <a:lnTo>
                  <a:pt x="656" y="4608"/>
                </a:lnTo>
                <a:lnTo>
                  <a:pt x="635" y="4557"/>
                </a:lnTo>
                <a:lnTo>
                  <a:pt x="627" y="4540"/>
                </a:lnTo>
                <a:lnTo>
                  <a:pt x="606" y="4493"/>
                </a:lnTo>
                <a:lnTo>
                  <a:pt x="591" y="4459"/>
                </a:lnTo>
                <a:lnTo>
                  <a:pt x="574" y="4417"/>
                </a:lnTo>
                <a:lnTo>
                  <a:pt x="556" y="4368"/>
                </a:lnTo>
                <a:lnTo>
                  <a:pt x="536" y="4313"/>
                </a:lnTo>
                <a:lnTo>
                  <a:pt x="517" y="4252"/>
                </a:lnTo>
                <a:lnTo>
                  <a:pt x="497" y="4184"/>
                </a:lnTo>
                <a:lnTo>
                  <a:pt x="478" y="4110"/>
                </a:lnTo>
                <a:lnTo>
                  <a:pt x="460" y="4030"/>
                </a:lnTo>
                <a:lnTo>
                  <a:pt x="452" y="3989"/>
                </a:lnTo>
                <a:lnTo>
                  <a:pt x="443" y="3946"/>
                </a:lnTo>
                <a:lnTo>
                  <a:pt x="436" y="3901"/>
                </a:lnTo>
                <a:lnTo>
                  <a:pt x="429" y="3855"/>
                </a:lnTo>
                <a:lnTo>
                  <a:pt x="422" y="3809"/>
                </a:lnTo>
                <a:lnTo>
                  <a:pt x="416" y="3760"/>
                </a:lnTo>
                <a:lnTo>
                  <a:pt x="411" y="3711"/>
                </a:lnTo>
                <a:lnTo>
                  <a:pt x="407" y="3660"/>
                </a:lnTo>
                <a:lnTo>
                  <a:pt x="404" y="3608"/>
                </a:lnTo>
                <a:lnTo>
                  <a:pt x="401" y="3555"/>
                </a:lnTo>
                <a:lnTo>
                  <a:pt x="399" y="3502"/>
                </a:lnTo>
                <a:lnTo>
                  <a:pt x="399" y="3446"/>
                </a:lnTo>
                <a:lnTo>
                  <a:pt x="399" y="3390"/>
                </a:lnTo>
                <a:lnTo>
                  <a:pt x="401" y="3333"/>
                </a:lnTo>
                <a:lnTo>
                  <a:pt x="405" y="3275"/>
                </a:lnTo>
                <a:lnTo>
                  <a:pt x="408" y="3216"/>
                </a:lnTo>
                <a:lnTo>
                  <a:pt x="414" y="3156"/>
                </a:lnTo>
                <a:lnTo>
                  <a:pt x="422" y="3095"/>
                </a:lnTo>
                <a:lnTo>
                  <a:pt x="430" y="3034"/>
                </a:lnTo>
                <a:lnTo>
                  <a:pt x="440" y="2971"/>
                </a:lnTo>
                <a:lnTo>
                  <a:pt x="452" y="2908"/>
                </a:lnTo>
                <a:lnTo>
                  <a:pt x="465" y="2844"/>
                </a:lnTo>
                <a:lnTo>
                  <a:pt x="480" y="2779"/>
                </a:lnTo>
                <a:lnTo>
                  <a:pt x="497" y="2714"/>
                </a:lnTo>
                <a:lnTo>
                  <a:pt x="516" y="2647"/>
                </a:lnTo>
                <a:lnTo>
                  <a:pt x="536" y="2581"/>
                </a:lnTo>
                <a:lnTo>
                  <a:pt x="559" y="2513"/>
                </a:lnTo>
                <a:lnTo>
                  <a:pt x="584" y="2445"/>
                </a:lnTo>
                <a:lnTo>
                  <a:pt x="610" y="2376"/>
                </a:lnTo>
                <a:lnTo>
                  <a:pt x="639" y="2307"/>
                </a:lnTo>
                <a:lnTo>
                  <a:pt x="671" y="2237"/>
                </a:lnTo>
                <a:lnTo>
                  <a:pt x="704" y="2167"/>
                </a:lnTo>
                <a:lnTo>
                  <a:pt x="739" y="2097"/>
                </a:lnTo>
                <a:lnTo>
                  <a:pt x="777" y="2025"/>
                </a:lnTo>
                <a:lnTo>
                  <a:pt x="818" y="1954"/>
                </a:lnTo>
                <a:lnTo>
                  <a:pt x="860" y="1882"/>
                </a:lnTo>
                <a:lnTo>
                  <a:pt x="906" y="1809"/>
                </a:lnTo>
                <a:lnTo>
                  <a:pt x="954" y="1737"/>
                </a:lnTo>
                <a:lnTo>
                  <a:pt x="1005" y="1664"/>
                </a:lnTo>
                <a:lnTo>
                  <a:pt x="1059" y="1591"/>
                </a:lnTo>
                <a:lnTo>
                  <a:pt x="1067" y="1580"/>
                </a:lnTo>
                <a:lnTo>
                  <a:pt x="1090" y="1548"/>
                </a:lnTo>
                <a:lnTo>
                  <a:pt x="1107" y="1524"/>
                </a:lnTo>
                <a:lnTo>
                  <a:pt x="1129" y="1496"/>
                </a:lnTo>
                <a:lnTo>
                  <a:pt x="1155" y="1465"/>
                </a:lnTo>
                <a:lnTo>
                  <a:pt x="1184" y="1431"/>
                </a:lnTo>
                <a:lnTo>
                  <a:pt x="1219" y="1394"/>
                </a:lnTo>
                <a:lnTo>
                  <a:pt x="1258" y="1354"/>
                </a:lnTo>
                <a:lnTo>
                  <a:pt x="1301" y="1310"/>
                </a:lnTo>
                <a:lnTo>
                  <a:pt x="1349" y="1266"/>
                </a:lnTo>
                <a:lnTo>
                  <a:pt x="1401" y="1220"/>
                </a:lnTo>
                <a:lnTo>
                  <a:pt x="1458" y="1172"/>
                </a:lnTo>
                <a:lnTo>
                  <a:pt x="1521" y="1123"/>
                </a:lnTo>
                <a:lnTo>
                  <a:pt x="1587" y="1074"/>
                </a:lnTo>
                <a:lnTo>
                  <a:pt x="1623" y="1050"/>
                </a:lnTo>
                <a:lnTo>
                  <a:pt x="1659" y="1025"/>
                </a:lnTo>
                <a:lnTo>
                  <a:pt x="1697" y="1001"/>
                </a:lnTo>
                <a:lnTo>
                  <a:pt x="1736" y="976"/>
                </a:lnTo>
                <a:lnTo>
                  <a:pt x="1777" y="952"/>
                </a:lnTo>
                <a:lnTo>
                  <a:pt x="1818" y="928"/>
                </a:lnTo>
                <a:lnTo>
                  <a:pt x="1861" y="904"/>
                </a:lnTo>
                <a:lnTo>
                  <a:pt x="1905" y="880"/>
                </a:lnTo>
                <a:lnTo>
                  <a:pt x="1950" y="856"/>
                </a:lnTo>
                <a:lnTo>
                  <a:pt x="1997" y="833"/>
                </a:lnTo>
                <a:lnTo>
                  <a:pt x="2045" y="810"/>
                </a:lnTo>
                <a:lnTo>
                  <a:pt x="2095" y="789"/>
                </a:lnTo>
                <a:lnTo>
                  <a:pt x="2146" y="767"/>
                </a:lnTo>
                <a:lnTo>
                  <a:pt x="2198" y="745"/>
                </a:lnTo>
                <a:lnTo>
                  <a:pt x="2252" y="725"/>
                </a:lnTo>
                <a:lnTo>
                  <a:pt x="2307" y="704"/>
                </a:lnTo>
                <a:lnTo>
                  <a:pt x="2362" y="685"/>
                </a:lnTo>
                <a:lnTo>
                  <a:pt x="2421" y="667"/>
                </a:lnTo>
                <a:lnTo>
                  <a:pt x="2480" y="648"/>
                </a:lnTo>
                <a:lnTo>
                  <a:pt x="2541" y="631"/>
                </a:lnTo>
                <a:lnTo>
                  <a:pt x="2602" y="615"/>
                </a:lnTo>
                <a:lnTo>
                  <a:pt x="2666" y="600"/>
                </a:lnTo>
                <a:lnTo>
                  <a:pt x="2731" y="586"/>
                </a:lnTo>
                <a:lnTo>
                  <a:pt x="2797" y="572"/>
                </a:lnTo>
                <a:lnTo>
                  <a:pt x="2865" y="559"/>
                </a:lnTo>
                <a:lnTo>
                  <a:pt x="2934" y="548"/>
                </a:lnTo>
                <a:lnTo>
                  <a:pt x="3005" y="538"/>
                </a:lnTo>
                <a:lnTo>
                  <a:pt x="3077" y="528"/>
                </a:lnTo>
                <a:lnTo>
                  <a:pt x="3150" y="522"/>
                </a:lnTo>
                <a:lnTo>
                  <a:pt x="3225" y="515"/>
                </a:lnTo>
                <a:lnTo>
                  <a:pt x="3303" y="509"/>
                </a:lnTo>
                <a:lnTo>
                  <a:pt x="3381" y="506"/>
                </a:lnTo>
                <a:lnTo>
                  <a:pt x="3381" y="2"/>
                </a:lnTo>
                <a:lnTo>
                  <a:pt x="3354" y="1"/>
                </a:lnTo>
                <a:lnTo>
                  <a:pt x="3322" y="0"/>
                </a:lnTo>
                <a:lnTo>
                  <a:pt x="3278" y="0"/>
                </a:lnTo>
                <a:lnTo>
                  <a:pt x="3223" y="1"/>
                </a:lnTo>
                <a:lnTo>
                  <a:pt x="3158" y="3"/>
                </a:lnTo>
                <a:lnTo>
                  <a:pt x="3084" y="9"/>
                </a:lnTo>
                <a:lnTo>
                  <a:pt x="2999" y="16"/>
                </a:lnTo>
                <a:lnTo>
                  <a:pt x="2908" y="27"/>
                </a:lnTo>
                <a:lnTo>
                  <a:pt x="2859" y="34"/>
                </a:lnTo>
                <a:lnTo>
                  <a:pt x="2809" y="42"/>
                </a:lnTo>
                <a:lnTo>
                  <a:pt x="2756" y="50"/>
                </a:lnTo>
                <a:lnTo>
                  <a:pt x="2703" y="60"/>
                </a:lnTo>
                <a:lnTo>
                  <a:pt x="2648" y="72"/>
                </a:lnTo>
                <a:lnTo>
                  <a:pt x="2591" y="84"/>
                </a:lnTo>
                <a:lnTo>
                  <a:pt x="2533" y="98"/>
                </a:lnTo>
                <a:lnTo>
                  <a:pt x="2473" y="113"/>
                </a:lnTo>
                <a:lnTo>
                  <a:pt x="2413" y="130"/>
                </a:lnTo>
                <a:lnTo>
                  <a:pt x="2351" y="148"/>
                </a:lnTo>
                <a:lnTo>
                  <a:pt x="2288" y="168"/>
                </a:lnTo>
                <a:lnTo>
                  <a:pt x="2224" y="189"/>
                </a:lnTo>
                <a:lnTo>
                  <a:pt x="2160" y="212"/>
                </a:lnTo>
                <a:lnTo>
                  <a:pt x="2095" y="237"/>
                </a:lnTo>
                <a:lnTo>
                  <a:pt x="2029" y="264"/>
                </a:lnTo>
                <a:lnTo>
                  <a:pt x="1963" y="292"/>
                </a:lnTo>
                <a:lnTo>
                  <a:pt x="1897" y="323"/>
                </a:lnTo>
                <a:lnTo>
                  <a:pt x="1829" y="355"/>
                </a:lnTo>
                <a:lnTo>
                  <a:pt x="1761" y="390"/>
                </a:lnTo>
                <a:lnTo>
                  <a:pt x="1694" y="427"/>
                </a:lnTo>
                <a:lnTo>
                  <a:pt x="1626" y="466"/>
                </a:lnTo>
                <a:lnTo>
                  <a:pt x="1558" y="508"/>
                </a:lnTo>
                <a:lnTo>
                  <a:pt x="1490" y="551"/>
                </a:lnTo>
                <a:lnTo>
                  <a:pt x="1422" y="597"/>
                </a:lnTo>
                <a:lnTo>
                  <a:pt x="1355" y="646"/>
                </a:lnTo>
                <a:lnTo>
                  <a:pt x="1287" y="697"/>
                </a:lnTo>
                <a:lnTo>
                  <a:pt x="1221" y="751"/>
                </a:lnTo>
                <a:lnTo>
                  <a:pt x="1154" y="808"/>
                </a:lnTo>
                <a:lnTo>
                  <a:pt x="1089" y="867"/>
                </a:lnTo>
                <a:lnTo>
                  <a:pt x="1024" y="929"/>
                </a:lnTo>
                <a:lnTo>
                  <a:pt x="958" y="994"/>
                </a:lnTo>
                <a:lnTo>
                  <a:pt x="896" y="1063"/>
                </a:lnTo>
                <a:lnTo>
                  <a:pt x="864" y="1097"/>
                </a:lnTo>
                <a:lnTo>
                  <a:pt x="833" y="1133"/>
                </a:lnTo>
                <a:lnTo>
                  <a:pt x="802" y="1170"/>
                </a:lnTo>
                <a:lnTo>
                  <a:pt x="771" y="1208"/>
                </a:lnTo>
                <a:lnTo>
                  <a:pt x="740" y="1245"/>
                </a:lnTo>
                <a:lnTo>
                  <a:pt x="711" y="1284"/>
                </a:lnTo>
                <a:lnTo>
                  <a:pt x="681" y="1324"/>
                </a:lnTo>
                <a:lnTo>
                  <a:pt x="651" y="1365"/>
                </a:lnTo>
                <a:lnTo>
                  <a:pt x="622" y="1406"/>
                </a:lnTo>
                <a:lnTo>
                  <a:pt x="593" y="1448"/>
                </a:lnTo>
                <a:lnTo>
                  <a:pt x="565" y="1492"/>
                </a:lnTo>
                <a:lnTo>
                  <a:pt x="536" y="1535"/>
                </a:lnTo>
                <a:lnTo>
                  <a:pt x="509" y="1580"/>
                </a:lnTo>
                <a:lnTo>
                  <a:pt x="480" y="1625"/>
                </a:lnTo>
                <a:lnTo>
                  <a:pt x="454" y="1672"/>
                </a:lnTo>
                <a:lnTo>
                  <a:pt x="427" y="1720"/>
                </a:lnTo>
                <a:lnTo>
                  <a:pt x="400" y="1768"/>
                </a:lnTo>
                <a:lnTo>
                  <a:pt x="375" y="1817"/>
                </a:lnTo>
                <a:lnTo>
                  <a:pt x="349" y="1867"/>
                </a:lnTo>
                <a:lnTo>
                  <a:pt x="324" y="1917"/>
                </a:lnTo>
                <a:lnTo>
                  <a:pt x="300" y="1970"/>
                </a:lnTo>
                <a:lnTo>
                  <a:pt x="276" y="2022"/>
                </a:lnTo>
                <a:lnTo>
                  <a:pt x="252" y="2076"/>
                </a:lnTo>
                <a:lnTo>
                  <a:pt x="229" y="2131"/>
                </a:lnTo>
                <a:lnTo>
                  <a:pt x="206" y="2187"/>
                </a:lnTo>
                <a:lnTo>
                  <a:pt x="183" y="2243"/>
                </a:lnTo>
                <a:lnTo>
                  <a:pt x="162" y="2300"/>
                </a:lnTo>
                <a:lnTo>
                  <a:pt x="141" y="2359"/>
                </a:lnTo>
                <a:lnTo>
                  <a:pt x="133" y="2383"/>
                </a:lnTo>
                <a:lnTo>
                  <a:pt x="124" y="2413"/>
                </a:lnTo>
                <a:lnTo>
                  <a:pt x="114" y="2453"/>
                </a:lnTo>
                <a:lnTo>
                  <a:pt x="100" y="2504"/>
                </a:lnTo>
                <a:lnTo>
                  <a:pt x="86" y="2565"/>
                </a:lnTo>
                <a:lnTo>
                  <a:pt x="72" y="2634"/>
                </a:lnTo>
                <a:lnTo>
                  <a:pt x="57" y="2714"/>
                </a:lnTo>
                <a:lnTo>
                  <a:pt x="42" y="2801"/>
                </a:lnTo>
                <a:lnTo>
                  <a:pt x="29" y="2896"/>
                </a:lnTo>
                <a:lnTo>
                  <a:pt x="22" y="2946"/>
                </a:lnTo>
                <a:lnTo>
                  <a:pt x="18" y="2998"/>
                </a:lnTo>
                <a:lnTo>
                  <a:pt x="13" y="3052"/>
                </a:lnTo>
                <a:lnTo>
                  <a:pt x="9" y="3108"/>
                </a:lnTo>
                <a:lnTo>
                  <a:pt x="5" y="3164"/>
                </a:lnTo>
                <a:lnTo>
                  <a:pt x="3" y="3223"/>
                </a:lnTo>
                <a:lnTo>
                  <a:pt x="1" y="3283"/>
                </a:lnTo>
                <a:lnTo>
                  <a:pt x="0" y="3344"/>
                </a:lnTo>
                <a:lnTo>
                  <a:pt x="1" y="3407"/>
                </a:lnTo>
                <a:lnTo>
                  <a:pt x="2" y="3471"/>
                </a:lnTo>
                <a:lnTo>
                  <a:pt x="4" y="3535"/>
                </a:lnTo>
                <a:lnTo>
                  <a:pt x="9" y="3601"/>
                </a:lnTo>
                <a:lnTo>
                  <a:pt x="13" y="3668"/>
                </a:lnTo>
                <a:lnTo>
                  <a:pt x="20" y="3737"/>
                </a:lnTo>
                <a:lnTo>
                  <a:pt x="28" y="3805"/>
                </a:lnTo>
                <a:lnTo>
                  <a:pt x="38" y="3876"/>
                </a:lnTo>
                <a:lnTo>
                  <a:pt x="50" y="3947"/>
                </a:lnTo>
                <a:lnTo>
                  <a:pt x="62" y="4018"/>
                </a:lnTo>
                <a:lnTo>
                  <a:pt x="77" y="4089"/>
                </a:lnTo>
                <a:lnTo>
                  <a:pt x="94" y="4162"/>
                </a:lnTo>
                <a:lnTo>
                  <a:pt x="113" y="4236"/>
                </a:lnTo>
                <a:lnTo>
                  <a:pt x="133" y="4310"/>
                </a:lnTo>
                <a:lnTo>
                  <a:pt x="156" y="4383"/>
                </a:lnTo>
                <a:lnTo>
                  <a:pt x="181" y="4458"/>
                </a:lnTo>
                <a:lnTo>
                  <a:pt x="209" y="4532"/>
                </a:lnTo>
                <a:lnTo>
                  <a:pt x="238" y="4608"/>
                </a:lnTo>
                <a:lnTo>
                  <a:pt x="270" y="4682"/>
                </a:lnTo>
                <a:lnTo>
                  <a:pt x="304" y="4757"/>
                </a:lnTo>
                <a:lnTo>
                  <a:pt x="342" y="4832"/>
                </a:lnTo>
                <a:lnTo>
                  <a:pt x="381" y="4908"/>
                </a:lnTo>
                <a:lnTo>
                  <a:pt x="423" y="4982"/>
                </a:lnTo>
                <a:lnTo>
                  <a:pt x="469" y="5057"/>
                </a:lnTo>
                <a:lnTo>
                  <a:pt x="517" y="5131"/>
                </a:lnTo>
                <a:lnTo>
                  <a:pt x="567" y="5206"/>
                </a:lnTo>
                <a:lnTo>
                  <a:pt x="622" y="5280"/>
                </a:lnTo>
                <a:lnTo>
                  <a:pt x="649" y="5316"/>
                </a:lnTo>
                <a:lnTo>
                  <a:pt x="678" y="5353"/>
                </a:lnTo>
                <a:lnTo>
                  <a:pt x="707" y="5389"/>
                </a:lnTo>
                <a:lnTo>
                  <a:pt x="738" y="5426"/>
                </a:lnTo>
                <a:lnTo>
                  <a:pt x="769" y="5462"/>
                </a:lnTo>
                <a:lnTo>
                  <a:pt x="801" y="5498"/>
                </a:lnTo>
                <a:lnTo>
                  <a:pt x="834" y="5534"/>
                </a:lnTo>
                <a:lnTo>
                  <a:pt x="868" y="5570"/>
                </a:lnTo>
                <a:lnTo>
                  <a:pt x="903" y="5605"/>
                </a:lnTo>
                <a:lnTo>
                  <a:pt x="938" y="5641"/>
                </a:lnTo>
                <a:lnTo>
                  <a:pt x="974" y="5676"/>
                </a:lnTo>
                <a:lnTo>
                  <a:pt x="1011" y="5711"/>
                </a:lnTo>
                <a:lnTo>
                  <a:pt x="1050" y="5746"/>
                </a:lnTo>
                <a:lnTo>
                  <a:pt x="1089" y="5781"/>
                </a:lnTo>
                <a:lnTo>
                  <a:pt x="1129" y="5815"/>
                </a:lnTo>
                <a:lnTo>
                  <a:pt x="1169" y="5849"/>
                </a:lnTo>
                <a:lnTo>
                  <a:pt x="1211" y="5883"/>
                </a:lnTo>
                <a:lnTo>
                  <a:pt x="1253" y="5917"/>
                </a:lnTo>
                <a:lnTo>
                  <a:pt x="1271" y="5929"/>
                </a:lnTo>
                <a:lnTo>
                  <a:pt x="1325" y="5967"/>
                </a:lnTo>
                <a:lnTo>
                  <a:pt x="1363" y="5992"/>
                </a:lnTo>
                <a:lnTo>
                  <a:pt x="1409" y="6022"/>
                </a:lnTo>
                <a:lnTo>
                  <a:pt x="1463" y="6056"/>
                </a:lnTo>
                <a:lnTo>
                  <a:pt x="1525" y="6093"/>
                </a:lnTo>
                <a:lnTo>
                  <a:pt x="1592" y="6131"/>
                </a:lnTo>
                <a:lnTo>
                  <a:pt x="1666" y="6171"/>
                </a:lnTo>
                <a:lnTo>
                  <a:pt x="1747" y="6213"/>
                </a:lnTo>
                <a:lnTo>
                  <a:pt x="1834" y="6256"/>
                </a:lnTo>
                <a:lnTo>
                  <a:pt x="1925" y="6299"/>
                </a:lnTo>
                <a:lnTo>
                  <a:pt x="1973" y="6320"/>
                </a:lnTo>
                <a:lnTo>
                  <a:pt x="2023" y="6341"/>
                </a:lnTo>
                <a:lnTo>
                  <a:pt x="2074" y="6362"/>
                </a:lnTo>
                <a:lnTo>
                  <a:pt x="2125" y="6382"/>
                </a:lnTo>
                <a:lnTo>
                  <a:pt x="2178" y="6402"/>
                </a:lnTo>
                <a:lnTo>
                  <a:pt x="2232" y="6421"/>
                </a:lnTo>
                <a:lnTo>
                  <a:pt x="2287" y="6441"/>
                </a:lnTo>
                <a:lnTo>
                  <a:pt x="2343" y="6459"/>
                </a:lnTo>
                <a:lnTo>
                  <a:pt x="2400" y="6477"/>
                </a:lnTo>
                <a:lnTo>
                  <a:pt x="2458" y="6493"/>
                </a:lnTo>
                <a:lnTo>
                  <a:pt x="2518" y="6509"/>
                </a:lnTo>
                <a:lnTo>
                  <a:pt x="2577" y="6525"/>
                </a:lnTo>
                <a:lnTo>
                  <a:pt x="2638" y="6539"/>
                </a:lnTo>
                <a:lnTo>
                  <a:pt x="2699" y="6551"/>
                </a:lnTo>
                <a:lnTo>
                  <a:pt x="2762" y="6564"/>
                </a:lnTo>
                <a:lnTo>
                  <a:pt x="2825" y="6574"/>
                </a:lnTo>
                <a:lnTo>
                  <a:pt x="2889" y="6583"/>
                </a:lnTo>
                <a:lnTo>
                  <a:pt x="2953" y="6591"/>
                </a:lnTo>
                <a:lnTo>
                  <a:pt x="3018" y="6598"/>
                </a:lnTo>
                <a:lnTo>
                  <a:pt x="3084" y="6604"/>
                </a:lnTo>
                <a:lnTo>
                  <a:pt x="3149" y="6607"/>
                </a:lnTo>
                <a:lnTo>
                  <a:pt x="3216" y="6610"/>
                </a:lnTo>
                <a:lnTo>
                  <a:pt x="3282" y="6610"/>
                </a:lnTo>
                <a:lnTo>
                  <a:pt x="3351" y="6607"/>
                </a:lnTo>
                <a:lnTo>
                  <a:pt x="3418" y="6604"/>
                </a:lnTo>
                <a:lnTo>
                  <a:pt x="3487" y="6599"/>
                </a:lnTo>
                <a:lnTo>
                  <a:pt x="3555" y="6591"/>
                </a:lnTo>
                <a:lnTo>
                  <a:pt x="3624" y="6582"/>
                </a:lnTo>
                <a:lnTo>
                  <a:pt x="3692" y="6571"/>
                </a:lnTo>
                <a:lnTo>
                  <a:pt x="3762" y="6557"/>
                </a:lnTo>
                <a:lnTo>
                  <a:pt x="3830" y="6541"/>
                </a:lnTo>
                <a:lnTo>
                  <a:pt x="3900" y="6523"/>
                </a:lnTo>
                <a:lnTo>
                  <a:pt x="3970" y="6501"/>
                </a:lnTo>
                <a:lnTo>
                  <a:pt x="4039" y="6478"/>
                </a:lnTo>
                <a:lnTo>
                  <a:pt x="4109" y="6452"/>
                </a:lnTo>
                <a:lnTo>
                  <a:pt x="4179" y="6424"/>
                </a:lnTo>
                <a:lnTo>
                  <a:pt x="4247" y="6392"/>
                </a:lnTo>
                <a:lnTo>
                  <a:pt x="4317" y="6357"/>
                </a:lnTo>
                <a:lnTo>
                  <a:pt x="4323" y="6355"/>
                </a:lnTo>
                <a:lnTo>
                  <a:pt x="4345" y="6346"/>
                </a:lnTo>
                <a:lnTo>
                  <a:pt x="4378" y="6331"/>
                </a:lnTo>
                <a:lnTo>
                  <a:pt x="4423" y="6307"/>
                </a:lnTo>
                <a:lnTo>
                  <a:pt x="4448" y="6292"/>
                </a:lnTo>
                <a:lnTo>
                  <a:pt x="4476" y="6276"/>
                </a:lnTo>
                <a:lnTo>
                  <a:pt x="4507" y="6257"/>
                </a:lnTo>
                <a:lnTo>
                  <a:pt x="4540" y="6235"/>
                </a:lnTo>
                <a:lnTo>
                  <a:pt x="4575" y="6211"/>
                </a:lnTo>
                <a:lnTo>
                  <a:pt x="4611" y="6185"/>
                </a:lnTo>
                <a:lnTo>
                  <a:pt x="4649" y="6155"/>
                </a:lnTo>
                <a:lnTo>
                  <a:pt x="4688" y="6123"/>
                </a:lnTo>
                <a:lnTo>
                  <a:pt x="4744" y="6081"/>
                </a:lnTo>
                <a:lnTo>
                  <a:pt x="4798" y="6038"/>
                </a:lnTo>
                <a:lnTo>
                  <a:pt x="4852" y="5993"/>
                </a:lnTo>
                <a:lnTo>
                  <a:pt x="4903" y="5946"/>
                </a:lnTo>
                <a:lnTo>
                  <a:pt x="4955" y="5900"/>
                </a:lnTo>
                <a:lnTo>
                  <a:pt x="5004" y="5849"/>
                </a:lnTo>
                <a:lnTo>
                  <a:pt x="5052" y="5799"/>
                </a:lnTo>
                <a:lnTo>
                  <a:pt x="5099" y="5747"/>
                </a:lnTo>
                <a:lnTo>
                  <a:pt x="5143" y="5694"/>
                </a:lnTo>
                <a:lnTo>
                  <a:pt x="5186" y="5639"/>
                </a:lnTo>
                <a:lnTo>
                  <a:pt x="5229" y="5583"/>
                </a:lnTo>
                <a:lnTo>
                  <a:pt x="5269" y="5525"/>
                </a:lnTo>
                <a:lnTo>
                  <a:pt x="5307" y="5467"/>
                </a:lnTo>
                <a:lnTo>
                  <a:pt x="5344" y="5408"/>
                </a:lnTo>
                <a:lnTo>
                  <a:pt x="5379" y="5347"/>
                </a:lnTo>
                <a:lnTo>
                  <a:pt x="5412" y="5286"/>
                </a:lnTo>
                <a:lnTo>
                  <a:pt x="5444" y="5223"/>
                </a:lnTo>
                <a:lnTo>
                  <a:pt x="5474" y="5159"/>
                </a:lnTo>
                <a:lnTo>
                  <a:pt x="5503" y="5094"/>
                </a:lnTo>
                <a:lnTo>
                  <a:pt x="5529" y="5028"/>
                </a:lnTo>
                <a:lnTo>
                  <a:pt x="5553" y="4961"/>
                </a:lnTo>
                <a:lnTo>
                  <a:pt x="5575" y="4893"/>
                </a:lnTo>
                <a:lnTo>
                  <a:pt x="5595" y="4824"/>
                </a:lnTo>
                <a:lnTo>
                  <a:pt x="5613" y="4755"/>
                </a:lnTo>
                <a:lnTo>
                  <a:pt x="5630" y="4685"/>
                </a:lnTo>
                <a:lnTo>
                  <a:pt x="5644" y="4613"/>
                </a:lnTo>
                <a:lnTo>
                  <a:pt x="5657" y="4543"/>
                </a:lnTo>
                <a:lnTo>
                  <a:pt x="5667" y="4470"/>
                </a:lnTo>
                <a:lnTo>
                  <a:pt x="5675" y="4396"/>
                </a:lnTo>
                <a:lnTo>
                  <a:pt x="5681" y="4322"/>
                </a:lnTo>
                <a:lnTo>
                  <a:pt x="5684" y="4248"/>
                </a:lnTo>
                <a:lnTo>
                  <a:pt x="5685" y="4174"/>
                </a:lnTo>
                <a:lnTo>
                  <a:pt x="5684" y="4111"/>
                </a:lnTo>
                <a:lnTo>
                  <a:pt x="5682" y="4050"/>
                </a:lnTo>
                <a:lnTo>
                  <a:pt x="5677" y="3988"/>
                </a:lnTo>
                <a:lnTo>
                  <a:pt x="5673" y="3927"/>
                </a:lnTo>
                <a:lnTo>
                  <a:pt x="5666" y="3867"/>
                </a:lnTo>
                <a:lnTo>
                  <a:pt x="5657" y="3808"/>
                </a:lnTo>
                <a:lnTo>
                  <a:pt x="5648" y="3747"/>
                </a:lnTo>
                <a:lnTo>
                  <a:pt x="5636" y="3689"/>
                </a:lnTo>
                <a:lnTo>
                  <a:pt x="5624" y="3629"/>
                </a:lnTo>
                <a:lnTo>
                  <a:pt x="5609" y="3572"/>
                </a:lnTo>
                <a:lnTo>
                  <a:pt x="5594" y="3514"/>
                </a:lnTo>
                <a:lnTo>
                  <a:pt x="5577" y="3458"/>
                </a:lnTo>
                <a:lnTo>
                  <a:pt x="5559" y="3401"/>
                </a:lnTo>
                <a:lnTo>
                  <a:pt x="5539" y="3346"/>
                </a:lnTo>
                <a:lnTo>
                  <a:pt x="5517" y="3291"/>
                </a:lnTo>
                <a:lnTo>
                  <a:pt x="5496" y="3237"/>
                </a:lnTo>
                <a:lnTo>
                  <a:pt x="5472" y="3183"/>
                </a:lnTo>
                <a:lnTo>
                  <a:pt x="5448" y="3130"/>
                </a:lnTo>
                <a:lnTo>
                  <a:pt x="5422" y="3078"/>
                </a:lnTo>
                <a:lnTo>
                  <a:pt x="5394" y="3027"/>
                </a:lnTo>
                <a:lnTo>
                  <a:pt x="5366" y="2975"/>
                </a:lnTo>
                <a:lnTo>
                  <a:pt x="5336" y="2925"/>
                </a:lnTo>
                <a:lnTo>
                  <a:pt x="5305" y="2876"/>
                </a:lnTo>
                <a:lnTo>
                  <a:pt x="5273" y="2828"/>
                </a:lnTo>
                <a:lnTo>
                  <a:pt x="5241" y="2780"/>
                </a:lnTo>
                <a:lnTo>
                  <a:pt x="5207" y="2734"/>
                </a:lnTo>
                <a:lnTo>
                  <a:pt x="5172" y="2688"/>
                </a:lnTo>
                <a:lnTo>
                  <a:pt x="5135" y="2642"/>
                </a:lnTo>
                <a:lnTo>
                  <a:pt x="5097" y="2599"/>
                </a:lnTo>
                <a:lnTo>
                  <a:pt x="5060" y="2555"/>
                </a:lnTo>
                <a:lnTo>
                  <a:pt x="5020" y="2513"/>
                </a:lnTo>
                <a:lnTo>
                  <a:pt x="4980" y="2472"/>
                </a:lnTo>
                <a:lnTo>
                  <a:pt x="4939" y="2431"/>
                </a:lnTo>
                <a:lnTo>
                  <a:pt x="4897" y="2392"/>
                </a:lnTo>
                <a:lnTo>
                  <a:pt x="4853" y="2353"/>
                </a:lnTo>
                <a:lnTo>
                  <a:pt x="4809" y="2317"/>
                </a:lnTo>
                <a:lnTo>
                  <a:pt x="4764" y="2280"/>
                </a:lnTo>
                <a:lnTo>
                  <a:pt x="4718" y="2245"/>
                </a:lnTo>
                <a:lnTo>
                  <a:pt x="4672" y="2211"/>
                </a:lnTo>
                <a:lnTo>
                  <a:pt x="4624" y="2178"/>
                </a:lnTo>
                <a:lnTo>
                  <a:pt x="4576" y="2146"/>
                </a:lnTo>
                <a:lnTo>
                  <a:pt x="4526" y="2115"/>
                </a:lnTo>
                <a:lnTo>
                  <a:pt x="4476" y="2085"/>
                </a:lnTo>
                <a:lnTo>
                  <a:pt x="4425" y="2058"/>
                </a:lnTo>
                <a:lnTo>
                  <a:pt x="4374" y="2030"/>
                </a:lnTo>
                <a:lnTo>
                  <a:pt x="4321" y="2004"/>
                </a:lnTo>
                <a:lnTo>
                  <a:pt x="4269" y="1979"/>
                </a:lnTo>
                <a:lnTo>
                  <a:pt x="4215" y="1956"/>
                </a:lnTo>
                <a:lnTo>
                  <a:pt x="4160" y="1933"/>
                </a:lnTo>
                <a:lnTo>
                  <a:pt x="4105" y="1913"/>
                </a:lnTo>
                <a:lnTo>
                  <a:pt x="4050" y="1893"/>
                </a:lnTo>
                <a:lnTo>
                  <a:pt x="3994" y="1875"/>
                </a:lnTo>
                <a:lnTo>
                  <a:pt x="3937" y="1858"/>
                </a:lnTo>
                <a:lnTo>
                  <a:pt x="3879" y="1842"/>
                </a:lnTo>
                <a:lnTo>
                  <a:pt x="3821" y="1828"/>
                </a:lnTo>
                <a:lnTo>
                  <a:pt x="3763" y="1816"/>
                </a:lnTo>
                <a:lnTo>
                  <a:pt x="3704" y="1804"/>
                </a:lnTo>
                <a:lnTo>
                  <a:pt x="3644" y="1794"/>
                </a:lnTo>
                <a:lnTo>
                  <a:pt x="3585" y="1786"/>
                </a:lnTo>
                <a:lnTo>
                  <a:pt x="3524" y="1779"/>
                </a:lnTo>
                <a:lnTo>
                  <a:pt x="3463" y="1774"/>
                </a:lnTo>
                <a:lnTo>
                  <a:pt x="3402" y="1770"/>
                </a:lnTo>
                <a:lnTo>
                  <a:pt x="3340" y="1768"/>
                </a:lnTo>
                <a:lnTo>
                  <a:pt x="3278" y="1767"/>
                </a:lnTo>
                <a:close/>
                <a:moveTo>
                  <a:pt x="2374" y="5734"/>
                </a:moveTo>
                <a:lnTo>
                  <a:pt x="2374" y="5734"/>
                </a:lnTo>
                <a:lnTo>
                  <a:pt x="2343" y="5734"/>
                </a:lnTo>
                <a:lnTo>
                  <a:pt x="2312" y="5732"/>
                </a:lnTo>
                <a:lnTo>
                  <a:pt x="2281" y="5727"/>
                </a:lnTo>
                <a:lnTo>
                  <a:pt x="2251" y="5723"/>
                </a:lnTo>
                <a:lnTo>
                  <a:pt x="2222" y="5716"/>
                </a:lnTo>
                <a:lnTo>
                  <a:pt x="2192" y="5707"/>
                </a:lnTo>
                <a:lnTo>
                  <a:pt x="2164" y="5698"/>
                </a:lnTo>
                <a:lnTo>
                  <a:pt x="2136" y="5686"/>
                </a:lnTo>
                <a:lnTo>
                  <a:pt x="2109" y="5675"/>
                </a:lnTo>
                <a:lnTo>
                  <a:pt x="2083" y="5661"/>
                </a:lnTo>
                <a:lnTo>
                  <a:pt x="2058" y="5646"/>
                </a:lnTo>
                <a:lnTo>
                  <a:pt x="2033" y="5630"/>
                </a:lnTo>
                <a:lnTo>
                  <a:pt x="2009" y="5613"/>
                </a:lnTo>
                <a:lnTo>
                  <a:pt x="1986" y="5595"/>
                </a:lnTo>
                <a:lnTo>
                  <a:pt x="1964" y="5575"/>
                </a:lnTo>
                <a:lnTo>
                  <a:pt x="1942" y="5556"/>
                </a:lnTo>
                <a:lnTo>
                  <a:pt x="1922" y="5534"/>
                </a:lnTo>
                <a:lnTo>
                  <a:pt x="1904" y="5513"/>
                </a:lnTo>
                <a:lnTo>
                  <a:pt x="1885" y="5490"/>
                </a:lnTo>
                <a:lnTo>
                  <a:pt x="1868" y="5466"/>
                </a:lnTo>
                <a:lnTo>
                  <a:pt x="1852" y="5441"/>
                </a:lnTo>
                <a:lnTo>
                  <a:pt x="1837" y="5416"/>
                </a:lnTo>
                <a:lnTo>
                  <a:pt x="1824" y="5388"/>
                </a:lnTo>
                <a:lnTo>
                  <a:pt x="1811" y="5362"/>
                </a:lnTo>
                <a:lnTo>
                  <a:pt x="1801" y="5334"/>
                </a:lnTo>
                <a:lnTo>
                  <a:pt x="1791" y="5306"/>
                </a:lnTo>
                <a:lnTo>
                  <a:pt x="1783" y="5276"/>
                </a:lnTo>
                <a:lnTo>
                  <a:pt x="1776" y="5247"/>
                </a:lnTo>
                <a:lnTo>
                  <a:pt x="1771" y="5217"/>
                </a:lnTo>
                <a:lnTo>
                  <a:pt x="1767" y="5186"/>
                </a:lnTo>
                <a:lnTo>
                  <a:pt x="1764" y="5155"/>
                </a:lnTo>
                <a:lnTo>
                  <a:pt x="1763" y="5125"/>
                </a:lnTo>
                <a:lnTo>
                  <a:pt x="1764" y="5093"/>
                </a:lnTo>
                <a:lnTo>
                  <a:pt x="1767" y="5062"/>
                </a:lnTo>
                <a:lnTo>
                  <a:pt x="1771" y="5031"/>
                </a:lnTo>
                <a:lnTo>
                  <a:pt x="1776" y="5001"/>
                </a:lnTo>
                <a:lnTo>
                  <a:pt x="1783" y="4972"/>
                </a:lnTo>
                <a:lnTo>
                  <a:pt x="1791" y="4943"/>
                </a:lnTo>
                <a:lnTo>
                  <a:pt x="1801" y="4915"/>
                </a:lnTo>
                <a:lnTo>
                  <a:pt x="1811" y="4886"/>
                </a:lnTo>
                <a:lnTo>
                  <a:pt x="1824" y="4860"/>
                </a:lnTo>
                <a:lnTo>
                  <a:pt x="1837" y="4834"/>
                </a:lnTo>
                <a:lnTo>
                  <a:pt x="1852" y="4807"/>
                </a:lnTo>
                <a:lnTo>
                  <a:pt x="1868" y="4783"/>
                </a:lnTo>
                <a:lnTo>
                  <a:pt x="1885" y="4759"/>
                </a:lnTo>
                <a:lnTo>
                  <a:pt x="1904" y="4735"/>
                </a:lnTo>
                <a:lnTo>
                  <a:pt x="1922" y="4714"/>
                </a:lnTo>
                <a:lnTo>
                  <a:pt x="1942" y="4692"/>
                </a:lnTo>
                <a:lnTo>
                  <a:pt x="1964" y="4673"/>
                </a:lnTo>
                <a:lnTo>
                  <a:pt x="1986" y="4653"/>
                </a:lnTo>
                <a:lnTo>
                  <a:pt x="2009" y="4635"/>
                </a:lnTo>
                <a:lnTo>
                  <a:pt x="2033" y="4618"/>
                </a:lnTo>
                <a:lnTo>
                  <a:pt x="2058" y="4602"/>
                </a:lnTo>
                <a:lnTo>
                  <a:pt x="2083" y="4587"/>
                </a:lnTo>
                <a:lnTo>
                  <a:pt x="2109" y="4573"/>
                </a:lnTo>
                <a:lnTo>
                  <a:pt x="2136" y="4562"/>
                </a:lnTo>
                <a:lnTo>
                  <a:pt x="2164" y="4551"/>
                </a:lnTo>
                <a:lnTo>
                  <a:pt x="2192" y="4541"/>
                </a:lnTo>
                <a:lnTo>
                  <a:pt x="2222" y="4532"/>
                </a:lnTo>
                <a:lnTo>
                  <a:pt x="2251" y="4525"/>
                </a:lnTo>
                <a:lnTo>
                  <a:pt x="2281" y="4521"/>
                </a:lnTo>
                <a:lnTo>
                  <a:pt x="2312" y="4516"/>
                </a:lnTo>
                <a:lnTo>
                  <a:pt x="2343" y="4514"/>
                </a:lnTo>
                <a:lnTo>
                  <a:pt x="2374" y="4514"/>
                </a:lnTo>
                <a:lnTo>
                  <a:pt x="2406" y="4514"/>
                </a:lnTo>
                <a:lnTo>
                  <a:pt x="2437" y="4516"/>
                </a:lnTo>
                <a:lnTo>
                  <a:pt x="2467" y="4521"/>
                </a:lnTo>
                <a:lnTo>
                  <a:pt x="2497" y="4525"/>
                </a:lnTo>
                <a:lnTo>
                  <a:pt x="2527" y="4532"/>
                </a:lnTo>
                <a:lnTo>
                  <a:pt x="2555" y="4541"/>
                </a:lnTo>
                <a:lnTo>
                  <a:pt x="2584" y="4551"/>
                </a:lnTo>
                <a:lnTo>
                  <a:pt x="2611" y="4562"/>
                </a:lnTo>
                <a:lnTo>
                  <a:pt x="2639" y="4573"/>
                </a:lnTo>
                <a:lnTo>
                  <a:pt x="2665" y="4587"/>
                </a:lnTo>
                <a:lnTo>
                  <a:pt x="2691" y="4602"/>
                </a:lnTo>
                <a:lnTo>
                  <a:pt x="2715" y="4618"/>
                </a:lnTo>
                <a:lnTo>
                  <a:pt x="2739" y="4635"/>
                </a:lnTo>
                <a:lnTo>
                  <a:pt x="2762" y="4653"/>
                </a:lnTo>
                <a:lnTo>
                  <a:pt x="2785" y="4673"/>
                </a:lnTo>
                <a:lnTo>
                  <a:pt x="2805" y="4692"/>
                </a:lnTo>
                <a:lnTo>
                  <a:pt x="2826" y="4714"/>
                </a:lnTo>
                <a:lnTo>
                  <a:pt x="2845" y="4735"/>
                </a:lnTo>
                <a:lnTo>
                  <a:pt x="2864" y="4759"/>
                </a:lnTo>
                <a:lnTo>
                  <a:pt x="2881" y="4783"/>
                </a:lnTo>
                <a:lnTo>
                  <a:pt x="2897" y="4807"/>
                </a:lnTo>
                <a:lnTo>
                  <a:pt x="2910" y="4834"/>
                </a:lnTo>
                <a:lnTo>
                  <a:pt x="2924" y="4860"/>
                </a:lnTo>
                <a:lnTo>
                  <a:pt x="2937" y="4886"/>
                </a:lnTo>
                <a:lnTo>
                  <a:pt x="2948" y="4915"/>
                </a:lnTo>
                <a:lnTo>
                  <a:pt x="2957" y="4943"/>
                </a:lnTo>
                <a:lnTo>
                  <a:pt x="2965" y="4972"/>
                </a:lnTo>
                <a:lnTo>
                  <a:pt x="2972" y="5001"/>
                </a:lnTo>
                <a:lnTo>
                  <a:pt x="2978" y="5031"/>
                </a:lnTo>
                <a:lnTo>
                  <a:pt x="2981" y="5062"/>
                </a:lnTo>
                <a:lnTo>
                  <a:pt x="2983" y="5093"/>
                </a:lnTo>
                <a:lnTo>
                  <a:pt x="2985" y="5125"/>
                </a:lnTo>
                <a:lnTo>
                  <a:pt x="2983" y="5155"/>
                </a:lnTo>
                <a:lnTo>
                  <a:pt x="2981" y="5186"/>
                </a:lnTo>
                <a:lnTo>
                  <a:pt x="2978" y="5217"/>
                </a:lnTo>
                <a:lnTo>
                  <a:pt x="2972" y="5247"/>
                </a:lnTo>
                <a:lnTo>
                  <a:pt x="2965" y="5276"/>
                </a:lnTo>
                <a:lnTo>
                  <a:pt x="2957" y="5306"/>
                </a:lnTo>
                <a:lnTo>
                  <a:pt x="2948" y="5334"/>
                </a:lnTo>
                <a:lnTo>
                  <a:pt x="2937" y="5362"/>
                </a:lnTo>
                <a:lnTo>
                  <a:pt x="2924" y="5388"/>
                </a:lnTo>
                <a:lnTo>
                  <a:pt x="2910" y="5416"/>
                </a:lnTo>
                <a:lnTo>
                  <a:pt x="2897" y="5441"/>
                </a:lnTo>
                <a:lnTo>
                  <a:pt x="2881" y="5466"/>
                </a:lnTo>
                <a:lnTo>
                  <a:pt x="2864" y="5490"/>
                </a:lnTo>
                <a:lnTo>
                  <a:pt x="2845" y="5513"/>
                </a:lnTo>
                <a:lnTo>
                  <a:pt x="2826" y="5534"/>
                </a:lnTo>
                <a:lnTo>
                  <a:pt x="2805" y="5556"/>
                </a:lnTo>
                <a:lnTo>
                  <a:pt x="2785" y="5575"/>
                </a:lnTo>
                <a:lnTo>
                  <a:pt x="2762" y="5595"/>
                </a:lnTo>
                <a:lnTo>
                  <a:pt x="2739" y="5613"/>
                </a:lnTo>
                <a:lnTo>
                  <a:pt x="2715" y="5630"/>
                </a:lnTo>
                <a:lnTo>
                  <a:pt x="2691" y="5646"/>
                </a:lnTo>
                <a:lnTo>
                  <a:pt x="2665" y="5661"/>
                </a:lnTo>
                <a:lnTo>
                  <a:pt x="2639" y="5675"/>
                </a:lnTo>
                <a:lnTo>
                  <a:pt x="2611" y="5686"/>
                </a:lnTo>
                <a:lnTo>
                  <a:pt x="2584" y="5698"/>
                </a:lnTo>
                <a:lnTo>
                  <a:pt x="2555" y="5707"/>
                </a:lnTo>
                <a:lnTo>
                  <a:pt x="2527" y="5716"/>
                </a:lnTo>
                <a:lnTo>
                  <a:pt x="2497" y="5723"/>
                </a:lnTo>
                <a:lnTo>
                  <a:pt x="2467" y="5727"/>
                </a:lnTo>
                <a:lnTo>
                  <a:pt x="2437" y="5732"/>
                </a:lnTo>
                <a:lnTo>
                  <a:pt x="2406" y="5734"/>
                </a:lnTo>
                <a:lnTo>
                  <a:pt x="2374" y="5734"/>
                </a:lnTo>
                <a:close/>
                <a:moveTo>
                  <a:pt x="2469" y="3926"/>
                </a:moveTo>
                <a:lnTo>
                  <a:pt x="2469" y="3926"/>
                </a:lnTo>
                <a:lnTo>
                  <a:pt x="2437" y="3926"/>
                </a:lnTo>
                <a:lnTo>
                  <a:pt x="2406" y="3924"/>
                </a:lnTo>
                <a:lnTo>
                  <a:pt x="2375" y="3919"/>
                </a:lnTo>
                <a:lnTo>
                  <a:pt x="2345" y="3915"/>
                </a:lnTo>
                <a:lnTo>
                  <a:pt x="2316" y="3908"/>
                </a:lnTo>
                <a:lnTo>
                  <a:pt x="2286" y="3899"/>
                </a:lnTo>
                <a:lnTo>
                  <a:pt x="2259" y="3890"/>
                </a:lnTo>
                <a:lnTo>
                  <a:pt x="2230" y="3878"/>
                </a:lnTo>
                <a:lnTo>
                  <a:pt x="2204" y="3867"/>
                </a:lnTo>
                <a:lnTo>
                  <a:pt x="2178" y="3853"/>
                </a:lnTo>
                <a:lnTo>
                  <a:pt x="2151" y="3838"/>
                </a:lnTo>
                <a:lnTo>
                  <a:pt x="2127" y="3822"/>
                </a:lnTo>
                <a:lnTo>
                  <a:pt x="2103" y="3805"/>
                </a:lnTo>
                <a:lnTo>
                  <a:pt x="2079" y="3787"/>
                </a:lnTo>
                <a:lnTo>
                  <a:pt x="2058" y="3768"/>
                </a:lnTo>
                <a:lnTo>
                  <a:pt x="2036" y="3748"/>
                </a:lnTo>
                <a:lnTo>
                  <a:pt x="2017" y="3726"/>
                </a:lnTo>
                <a:lnTo>
                  <a:pt x="1997" y="3705"/>
                </a:lnTo>
                <a:lnTo>
                  <a:pt x="1979" y="3682"/>
                </a:lnTo>
                <a:lnTo>
                  <a:pt x="1962" y="3658"/>
                </a:lnTo>
                <a:lnTo>
                  <a:pt x="1946" y="3633"/>
                </a:lnTo>
                <a:lnTo>
                  <a:pt x="1931" y="3607"/>
                </a:lnTo>
                <a:lnTo>
                  <a:pt x="1917" y="3580"/>
                </a:lnTo>
                <a:lnTo>
                  <a:pt x="1906" y="3554"/>
                </a:lnTo>
                <a:lnTo>
                  <a:pt x="1894" y="3526"/>
                </a:lnTo>
                <a:lnTo>
                  <a:pt x="1885" y="3498"/>
                </a:lnTo>
                <a:lnTo>
                  <a:pt x="1877" y="3469"/>
                </a:lnTo>
                <a:lnTo>
                  <a:pt x="1870" y="3439"/>
                </a:lnTo>
                <a:lnTo>
                  <a:pt x="1865" y="3409"/>
                </a:lnTo>
                <a:lnTo>
                  <a:pt x="1860" y="3378"/>
                </a:lnTo>
                <a:lnTo>
                  <a:pt x="1858" y="3348"/>
                </a:lnTo>
                <a:lnTo>
                  <a:pt x="1858" y="3317"/>
                </a:lnTo>
                <a:lnTo>
                  <a:pt x="1858" y="3285"/>
                </a:lnTo>
                <a:lnTo>
                  <a:pt x="1860" y="3254"/>
                </a:lnTo>
                <a:lnTo>
                  <a:pt x="1865" y="3223"/>
                </a:lnTo>
                <a:lnTo>
                  <a:pt x="1870" y="3193"/>
                </a:lnTo>
                <a:lnTo>
                  <a:pt x="1877" y="3164"/>
                </a:lnTo>
                <a:lnTo>
                  <a:pt x="1885" y="3135"/>
                </a:lnTo>
                <a:lnTo>
                  <a:pt x="1894" y="3107"/>
                </a:lnTo>
                <a:lnTo>
                  <a:pt x="1906" y="3078"/>
                </a:lnTo>
                <a:lnTo>
                  <a:pt x="1917" y="3052"/>
                </a:lnTo>
                <a:lnTo>
                  <a:pt x="1931" y="3026"/>
                </a:lnTo>
                <a:lnTo>
                  <a:pt x="1946" y="2999"/>
                </a:lnTo>
                <a:lnTo>
                  <a:pt x="1962" y="2975"/>
                </a:lnTo>
                <a:lnTo>
                  <a:pt x="1979" y="2952"/>
                </a:lnTo>
                <a:lnTo>
                  <a:pt x="1997" y="2928"/>
                </a:lnTo>
                <a:lnTo>
                  <a:pt x="2017" y="2906"/>
                </a:lnTo>
                <a:lnTo>
                  <a:pt x="2036" y="2884"/>
                </a:lnTo>
                <a:lnTo>
                  <a:pt x="2058" y="2865"/>
                </a:lnTo>
                <a:lnTo>
                  <a:pt x="2079" y="2845"/>
                </a:lnTo>
                <a:lnTo>
                  <a:pt x="2103" y="2827"/>
                </a:lnTo>
                <a:lnTo>
                  <a:pt x="2127" y="2810"/>
                </a:lnTo>
                <a:lnTo>
                  <a:pt x="2151" y="2794"/>
                </a:lnTo>
                <a:lnTo>
                  <a:pt x="2178" y="2779"/>
                </a:lnTo>
                <a:lnTo>
                  <a:pt x="2204" y="2767"/>
                </a:lnTo>
                <a:lnTo>
                  <a:pt x="2230" y="2754"/>
                </a:lnTo>
                <a:lnTo>
                  <a:pt x="2259" y="2743"/>
                </a:lnTo>
                <a:lnTo>
                  <a:pt x="2286" y="2734"/>
                </a:lnTo>
                <a:lnTo>
                  <a:pt x="2316" y="2726"/>
                </a:lnTo>
                <a:lnTo>
                  <a:pt x="2345" y="2719"/>
                </a:lnTo>
                <a:lnTo>
                  <a:pt x="2375" y="2713"/>
                </a:lnTo>
                <a:lnTo>
                  <a:pt x="2406" y="2710"/>
                </a:lnTo>
                <a:lnTo>
                  <a:pt x="2437" y="2706"/>
                </a:lnTo>
                <a:lnTo>
                  <a:pt x="2469" y="2706"/>
                </a:lnTo>
                <a:lnTo>
                  <a:pt x="2499" y="2706"/>
                </a:lnTo>
                <a:lnTo>
                  <a:pt x="2530" y="2710"/>
                </a:lnTo>
                <a:lnTo>
                  <a:pt x="2561" y="2713"/>
                </a:lnTo>
                <a:lnTo>
                  <a:pt x="2591" y="2719"/>
                </a:lnTo>
                <a:lnTo>
                  <a:pt x="2620" y="2726"/>
                </a:lnTo>
                <a:lnTo>
                  <a:pt x="2650" y="2734"/>
                </a:lnTo>
                <a:lnTo>
                  <a:pt x="2678" y="2743"/>
                </a:lnTo>
                <a:lnTo>
                  <a:pt x="2706" y="2754"/>
                </a:lnTo>
                <a:lnTo>
                  <a:pt x="2732" y="2767"/>
                </a:lnTo>
                <a:lnTo>
                  <a:pt x="2759" y="2779"/>
                </a:lnTo>
                <a:lnTo>
                  <a:pt x="2785" y="2794"/>
                </a:lnTo>
                <a:lnTo>
                  <a:pt x="2810" y="2810"/>
                </a:lnTo>
                <a:lnTo>
                  <a:pt x="2833" y="2827"/>
                </a:lnTo>
                <a:lnTo>
                  <a:pt x="2857" y="2845"/>
                </a:lnTo>
                <a:lnTo>
                  <a:pt x="2878" y="2865"/>
                </a:lnTo>
                <a:lnTo>
                  <a:pt x="2900" y="2884"/>
                </a:lnTo>
                <a:lnTo>
                  <a:pt x="2920" y="2906"/>
                </a:lnTo>
                <a:lnTo>
                  <a:pt x="2939" y="2928"/>
                </a:lnTo>
                <a:lnTo>
                  <a:pt x="2957" y="2952"/>
                </a:lnTo>
                <a:lnTo>
                  <a:pt x="2974" y="2975"/>
                </a:lnTo>
                <a:lnTo>
                  <a:pt x="2990" y="2999"/>
                </a:lnTo>
                <a:lnTo>
                  <a:pt x="3005" y="3026"/>
                </a:lnTo>
                <a:lnTo>
                  <a:pt x="3019" y="3052"/>
                </a:lnTo>
                <a:lnTo>
                  <a:pt x="3030" y="3078"/>
                </a:lnTo>
                <a:lnTo>
                  <a:pt x="3042" y="3107"/>
                </a:lnTo>
                <a:lnTo>
                  <a:pt x="3051" y="3135"/>
                </a:lnTo>
                <a:lnTo>
                  <a:pt x="3059" y="3164"/>
                </a:lnTo>
                <a:lnTo>
                  <a:pt x="3066" y="3193"/>
                </a:lnTo>
                <a:lnTo>
                  <a:pt x="3071" y="3223"/>
                </a:lnTo>
                <a:lnTo>
                  <a:pt x="3076" y="3254"/>
                </a:lnTo>
                <a:lnTo>
                  <a:pt x="3078" y="3285"/>
                </a:lnTo>
                <a:lnTo>
                  <a:pt x="3078" y="3317"/>
                </a:lnTo>
                <a:lnTo>
                  <a:pt x="3078" y="3348"/>
                </a:lnTo>
                <a:lnTo>
                  <a:pt x="3076" y="3378"/>
                </a:lnTo>
                <a:lnTo>
                  <a:pt x="3071" y="3409"/>
                </a:lnTo>
                <a:lnTo>
                  <a:pt x="3066" y="3439"/>
                </a:lnTo>
                <a:lnTo>
                  <a:pt x="3059" y="3469"/>
                </a:lnTo>
                <a:lnTo>
                  <a:pt x="3051" y="3498"/>
                </a:lnTo>
                <a:lnTo>
                  <a:pt x="3042" y="3526"/>
                </a:lnTo>
                <a:lnTo>
                  <a:pt x="3030" y="3554"/>
                </a:lnTo>
                <a:lnTo>
                  <a:pt x="3019" y="3580"/>
                </a:lnTo>
                <a:lnTo>
                  <a:pt x="3005" y="3607"/>
                </a:lnTo>
                <a:lnTo>
                  <a:pt x="2990" y="3633"/>
                </a:lnTo>
                <a:lnTo>
                  <a:pt x="2974" y="3658"/>
                </a:lnTo>
                <a:lnTo>
                  <a:pt x="2957" y="3682"/>
                </a:lnTo>
                <a:lnTo>
                  <a:pt x="2939" y="3705"/>
                </a:lnTo>
                <a:lnTo>
                  <a:pt x="2920" y="3726"/>
                </a:lnTo>
                <a:lnTo>
                  <a:pt x="2900" y="3748"/>
                </a:lnTo>
                <a:lnTo>
                  <a:pt x="2878" y="3768"/>
                </a:lnTo>
                <a:lnTo>
                  <a:pt x="2857" y="3787"/>
                </a:lnTo>
                <a:lnTo>
                  <a:pt x="2833" y="3805"/>
                </a:lnTo>
                <a:lnTo>
                  <a:pt x="2810" y="3822"/>
                </a:lnTo>
                <a:lnTo>
                  <a:pt x="2785" y="3838"/>
                </a:lnTo>
                <a:lnTo>
                  <a:pt x="2759" y="3853"/>
                </a:lnTo>
                <a:lnTo>
                  <a:pt x="2732" y="3867"/>
                </a:lnTo>
                <a:lnTo>
                  <a:pt x="2706" y="3878"/>
                </a:lnTo>
                <a:lnTo>
                  <a:pt x="2678" y="3890"/>
                </a:lnTo>
                <a:lnTo>
                  <a:pt x="2650" y="3899"/>
                </a:lnTo>
                <a:lnTo>
                  <a:pt x="2620" y="3908"/>
                </a:lnTo>
                <a:lnTo>
                  <a:pt x="2591" y="3915"/>
                </a:lnTo>
                <a:lnTo>
                  <a:pt x="2561" y="3919"/>
                </a:lnTo>
                <a:lnTo>
                  <a:pt x="2530" y="3924"/>
                </a:lnTo>
                <a:lnTo>
                  <a:pt x="2499" y="3926"/>
                </a:lnTo>
                <a:lnTo>
                  <a:pt x="2469" y="3926"/>
                </a:lnTo>
                <a:close/>
                <a:moveTo>
                  <a:pt x="3380" y="4522"/>
                </a:moveTo>
                <a:lnTo>
                  <a:pt x="3380" y="4522"/>
                </a:lnTo>
                <a:lnTo>
                  <a:pt x="3358" y="4521"/>
                </a:lnTo>
                <a:lnTo>
                  <a:pt x="3337" y="4517"/>
                </a:lnTo>
                <a:lnTo>
                  <a:pt x="3317" y="4512"/>
                </a:lnTo>
                <a:lnTo>
                  <a:pt x="3297" y="4505"/>
                </a:lnTo>
                <a:lnTo>
                  <a:pt x="3279" y="4496"/>
                </a:lnTo>
                <a:lnTo>
                  <a:pt x="3262" y="4485"/>
                </a:lnTo>
                <a:lnTo>
                  <a:pt x="3246" y="4473"/>
                </a:lnTo>
                <a:lnTo>
                  <a:pt x="3230" y="4459"/>
                </a:lnTo>
                <a:lnTo>
                  <a:pt x="3216" y="4444"/>
                </a:lnTo>
                <a:lnTo>
                  <a:pt x="3205" y="4428"/>
                </a:lnTo>
                <a:lnTo>
                  <a:pt x="3193" y="4411"/>
                </a:lnTo>
                <a:lnTo>
                  <a:pt x="3185" y="4392"/>
                </a:lnTo>
                <a:lnTo>
                  <a:pt x="3177" y="4373"/>
                </a:lnTo>
                <a:lnTo>
                  <a:pt x="3173" y="4353"/>
                </a:lnTo>
                <a:lnTo>
                  <a:pt x="3169" y="4331"/>
                </a:lnTo>
                <a:lnTo>
                  <a:pt x="3168" y="4310"/>
                </a:lnTo>
                <a:lnTo>
                  <a:pt x="3169" y="4289"/>
                </a:lnTo>
                <a:lnTo>
                  <a:pt x="3173" y="4267"/>
                </a:lnTo>
                <a:lnTo>
                  <a:pt x="3177" y="4247"/>
                </a:lnTo>
                <a:lnTo>
                  <a:pt x="3185" y="4228"/>
                </a:lnTo>
                <a:lnTo>
                  <a:pt x="3193" y="4209"/>
                </a:lnTo>
                <a:lnTo>
                  <a:pt x="3205" y="4192"/>
                </a:lnTo>
                <a:lnTo>
                  <a:pt x="3216" y="4176"/>
                </a:lnTo>
                <a:lnTo>
                  <a:pt x="3230" y="4161"/>
                </a:lnTo>
                <a:lnTo>
                  <a:pt x="3246" y="4148"/>
                </a:lnTo>
                <a:lnTo>
                  <a:pt x="3262" y="4135"/>
                </a:lnTo>
                <a:lnTo>
                  <a:pt x="3279" y="4125"/>
                </a:lnTo>
                <a:lnTo>
                  <a:pt x="3297" y="4116"/>
                </a:lnTo>
                <a:lnTo>
                  <a:pt x="3317" y="4109"/>
                </a:lnTo>
                <a:lnTo>
                  <a:pt x="3337" y="4103"/>
                </a:lnTo>
                <a:lnTo>
                  <a:pt x="3358" y="4100"/>
                </a:lnTo>
                <a:lnTo>
                  <a:pt x="3380" y="4099"/>
                </a:lnTo>
                <a:lnTo>
                  <a:pt x="3401" y="4100"/>
                </a:lnTo>
                <a:lnTo>
                  <a:pt x="3423" y="4103"/>
                </a:lnTo>
                <a:lnTo>
                  <a:pt x="3442" y="4109"/>
                </a:lnTo>
                <a:lnTo>
                  <a:pt x="3462" y="4116"/>
                </a:lnTo>
                <a:lnTo>
                  <a:pt x="3481" y="4125"/>
                </a:lnTo>
                <a:lnTo>
                  <a:pt x="3498" y="4135"/>
                </a:lnTo>
                <a:lnTo>
                  <a:pt x="3514" y="4148"/>
                </a:lnTo>
                <a:lnTo>
                  <a:pt x="3529" y="4161"/>
                </a:lnTo>
                <a:lnTo>
                  <a:pt x="3543" y="4176"/>
                </a:lnTo>
                <a:lnTo>
                  <a:pt x="3555" y="4192"/>
                </a:lnTo>
                <a:lnTo>
                  <a:pt x="3566" y="4209"/>
                </a:lnTo>
                <a:lnTo>
                  <a:pt x="3575" y="4228"/>
                </a:lnTo>
                <a:lnTo>
                  <a:pt x="3582" y="4247"/>
                </a:lnTo>
                <a:lnTo>
                  <a:pt x="3587" y="4267"/>
                </a:lnTo>
                <a:lnTo>
                  <a:pt x="3590" y="4289"/>
                </a:lnTo>
                <a:lnTo>
                  <a:pt x="3591" y="4310"/>
                </a:lnTo>
                <a:lnTo>
                  <a:pt x="3590" y="4331"/>
                </a:lnTo>
                <a:lnTo>
                  <a:pt x="3587" y="4353"/>
                </a:lnTo>
                <a:lnTo>
                  <a:pt x="3582" y="4373"/>
                </a:lnTo>
                <a:lnTo>
                  <a:pt x="3575" y="4392"/>
                </a:lnTo>
                <a:lnTo>
                  <a:pt x="3566" y="4411"/>
                </a:lnTo>
                <a:lnTo>
                  <a:pt x="3555" y="4428"/>
                </a:lnTo>
                <a:lnTo>
                  <a:pt x="3543" y="4444"/>
                </a:lnTo>
                <a:lnTo>
                  <a:pt x="3529" y="4459"/>
                </a:lnTo>
                <a:lnTo>
                  <a:pt x="3514" y="4473"/>
                </a:lnTo>
                <a:lnTo>
                  <a:pt x="3498" y="4485"/>
                </a:lnTo>
                <a:lnTo>
                  <a:pt x="3481" y="4496"/>
                </a:lnTo>
                <a:lnTo>
                  <a:pt x="3462" y="4505"/>
                </a:lnTo>
                <a:lnTo>
                  <a:pt x="3442" y="4512"/>
                </a:lnTo>
                <a:lnTo>
                  <a:pt x="3423" y="4517"/>
                </a:lnTo>
                <a:lnTo>
                  <a:pt x="3401" y="4521"/>
                </a:lnTo>
                <a:lnTo>
                  <a:pt x="3380" y="4522"/>
                </a:lnTo>
                <a:close/>
                <a:moveTo>
                  <a:pt x="4159" y="5805"/>
                </a:moveTo>
                <a:lnTo>
                  <a:pt x="4159" y="5805"/>
                </a:lnTo>
                <a:lnTo>
                  <a:pt x="4127" y="5804"/>
                </a:lnTo>
                <a:lnTo>
                  <a:pt x="4096" y="5801"/>
                </a:lnTo>
                <a:lnTo>
                  <a:pt x="4066" y="5798"/>
                </a:lnTo>
                <a:lnTo>
                  <a:pt x="4036" y="5792"/>
                </a:lnTo>
                <a:lnTo>
                  <a:pt x="4006" y="5785"/>
                </a:lnTo>
                <a:lnTo>
                  <a:pt x="3978" y="5778"/>
                </a:lnTo>
                <a:lnTo>
                  <a:pt x="3949" y="5768"/>
                </a:lnTo>
                <a:lnTo>
                  <a:pt x="3921" y="5757"/>
                </a:lnTo>
                <a:lnTo>
                  <a:pt x="3894" y="5744"/>
                </a:lnTo>
                <a:lnTo>
                  <a:pt x="3868" y="5731"/>
                </a:lnTo>
                <a:lnTo>
                  <a:pt x="3842" y="5717"/>
                </a:lnTo>
                <a:lnTo>
                  <a:pt x="3818" y="5701"/>
                </a:lnTo>
                <a:lnTo>
                  <a:pt x="3794" y="5684"/>
                </a:lnTo>
                <a:lnTo>
                  <a:pt x="3770" y="5666"/>
                </a:lnTo>
                <a:lnTo>
                  <a:pt x="3748" y="5646"/>
                </a:lnTo>
                <a:lnTo>
                  <a:pt x="3727" y="5626"/>
                </a:lnTo>
                <a:lnTo>
                  <a:pt x="3707" y="5605"/>
                </a:lnTo>
                <a:lnTo>
                  <a:pt x="3688" y="5582"/>
                </a:lnTo>
                <a:lnTo>
                  <a:pt x="3669" y="5560"/>
                </a:lnTo>
                <a:lnTo>
                  <a:pt x="3652" y="5536"/>
                </a:lnTo>
                <a:lnTo>
                  <a:pt x="3636" y="5510"/>
                </a:lnTo>
                <a:lnTo>
                  <a:pt x="3621" y="5485"/>
                </a:lnTo>
                <a:lnTo>
                  <a:pt x="3609" y="5459"/>
                </a:lnTo>
                <a:lnTo>
                  <a:pt x="3596" y="5432"/>
                </a:lnTo>
                <a:lnTo>
                  <a:pt x="3585" y="5404"/>
                </a:lnTo>
                <a:lnTo>
                  <a:pt x="3576" y="5376"/>
                </a:lnTo>
                <a:lnTo>
                  <a:pt x="3568" y="5347"/>
                </a:lnTo>
                <a:lnTo>
                  <a:pt x="3561" y="5318"/>
                </a:lnTo>
                <a:lnTo>
                  <a:pt x="3555" y="5288"/>
                </a:lnTo>
                <a:lnTo>
                  <a:pt x="3552" y="5257"/>
                </a:lnTo>
                <a:lnTo>
                  <a:pt x="3550" y="5226"/>
                </a:lnTo>
                <a:lnTo>
                  <a:pt x="3548" y="5194"/>
                </a:lnTo>
                <a:lnTo>
                  <a:pt x="3550" y="5163"/>
                </a:lnTo>
                <a:lnTo>
                  <a:pt x="3552" y="5133"/>
                </a:lnTo>
                <a:lnTo>
                  <a:pt x="3555" y="5102"/>
                </a:lnTo>
                <a:lnTo>
                  <a:pt x="3561" y="5071"/>
                </a:lnTo>
                <a:lnTo>
                  <a:pt x="3568" y="5042"/>
                </a:lnTo>
                <a:lnTo>
                  <a:pt x="3576" y="5013"/>
                </a:lnTo>
                <a:lnTo>
                  <a:pt x="3585" y="4984"/>
                </a:lnTo>
                <a:lnTo>
                  <a:pt x="3596" y="4957"/>
                </a:lnTo>
                <a:lnTo>
                  <a:pt x="3609" y="4929"/>
                </a:lnTo>
                <a:lnTo>
                  <a:pt x="3621" y="4903"/>
                </a:lnTo>
                <a:lnTo>
                  <a:pt x="3636" y="4878"/>
                </a:lnTo>
                <a:lnTo>
                  <a:pt x="3652" y="4853"/>
                </a:lnTo>
                <a:lnTo>
                  <a:pt x="3669" y="4829"/>
                </a:lnTo>
                <a:lnTo>
                  <a:pt x="3688" y="4806"/>
                </a:lnTo>
                <a:lnTo>
                  <a:pt x="3707" y="4785"/>
                </a:lnTo>
                <a:lnTo>
                  <a:pt x="3727" y="4763"/>
                </a:lnTo>
                <a:lnTo>
                  <a:pt x="3748" y="4742"/>
                </a:lnTo>
                <a:lnTo>
                  <a:pt x="3770" y="4724"/>
                </a:lnTo>
                <a:lnTo>
                  <a:pt x="3794" y="4706"/>
                </a:lnTo>
                <a:lnTo>
                  <a:pt x="3818" y="4689"/>
                </a:lnTo>
                <a:lnTo>
                  <a:pt x="3842" y="4673"/>
                </a:lnTo>
                <a:lnTo>
                  <a:pt x="3868" y="4658"/>
                </a:lnTo>
                <a:lnTo>
                  <a:pt x="3894" y="4644"/>
                </a:lnTo>
                <a:lnTo>
                  <a:pt x="3921" y="4632"/>
                </a:lnTo>
                <a:lnTo>
                  <a:pt x="3949" y="4621"/>
                </a:lnTo>
                <a:lnTo>
                  <a:pt x="3978" y="4611"/>
                </a:lnTo>
                <a:lnTo>
                  <a:pt x="4006" y="4603"/>
                </a:lnTo>
                <a:lnTo>
                  <a:pt x="4036" y="4596"/>
                </a:lnTo>
                <a:lnTo>
                  <a:pt x="4066" y="4592"/>
                </a:lnTo>
                <a:lnTo>
                  <a:pt x="4096" y="4587"/>
                </a:lnTo>
                <a:lnTo>
                  <a:pt x="4127" y="4585"/>
                </a:lnTo>
                <a:lnTo>
                  <a:pt x="4159" y="4584"/>
                </a:lnTo>
                <a:lnTo>
                  <a:pt x="4190" y="4585"/>
                </a:lnTo>
                <a:lnTo>
                  <a:pt x="4221" y="4587"/>
                </a:lnTo>
                <a:lnTo>
                  <a:pt x="4252" y="4592"/>
                </a:lnTo>
                <a:lnTo>
                  <a:pt x="4281" y="4596"/>
                </a:lnTo>
                <a:lnTo>
                  <a:pt x="4311" y="4603"/>
                </a:lnTo>
                <a:lnTo>
                  <a:pt x="4341" y="4611"/>
                </a:lnTo>
                <a:lnTo>
                  <a:pt x="4368" y="4621"/>
                </a:lnTo>
                <a:lnTo>
                  <a:pt x="4397" y="4632"/>
                </a:lnTo>
                <a:lnTo>
                  <a:pt x="4423" y="4644"/>
                </a:lnTo>
                <a:lnTo>
                  <a:pt x="4450" y="4658"/>
                </a:lnTo>
                <a:lnTo>
                  <a:pt x="4475" y="4673"/>
                </a:lnTo>
                <a:lnTo>
                  <a:pt x="4500" y="4689"/>
                </a:lnTo>
                <a:lnTo>
                  <a:pt x="4524" y="4706"/>
                </a:lnTo>
                <a:lnTo>
                  <a:pt x="4547" y="4724"/>
                </a:lnTo>
                <a:lnTo>
                  <a:pt x="4569" y="4742"/>
                </a:lnTo>
                <a:lnTo>
                  <a:pt x="4591" y="4763"/>
                </a:lnTo>
                <a:lnTo>
                  <a:pt x="4610" y="4785"/>
                </a:lnTo>
                <a:lnTo>
                  <a:pt x="4629" y="4806"/>
                </a:lnTo>
                <a:lnTo>
                  <a:pt x="4648" y="4829"/>
                </a:lnTo>
                <a:lnTo>
                  <a:pt x="4665" y="4853"/>
                </a:lnTo>
                <a:lnTo>
                  <a:pt x="4681" y="4878"/>
                </a:lnTo>
                <a:lnTo>
                  <a:pt x="4696" y="4903"/>
                </a:lnTo>
                <a:lnTo>
                  <a:pt x="4709" y="4929"/>
                </a:lnTo>
                <a:lnTo>
                  <a:pt x="4721" y="4957"/>
                </a:lnTo>
                <a:lnTo>
                  <a:pt x="4732" y="4984"/>
                </a:lnTo>
                <a:lnTo>
                  <a:pt x="4741" y="5013"/>
                </a:lnTo>
                <a:lnTo>
                  <a:pt x="4750" y="5042"/>
                </a:lnTo>
                <a:lnTo>
                  <a:pt x="4757" y="5071"/>
                </a:lnTo>
                <a:lnTo>
                  <a:pt x="4762" y="5102"/>
                </a:lnTo>
                <a:lnTo>
                  <a:pt x="4766" y="5133"/>
                </a:lnTo>
                <a:lnTo>
                  <a:pt x="4769" y="5163"/>
                </a:lnTo>
                <a:lnTo>
                  <a:pt x="4769" y="5194"/>
                </a:lnTo>
                <a:lnTo>
                  <a:pt x="4769" y="5226"/>
                </a:lnTo>
                <a:lnTo>
                  <a:pt x="4766" y="5257"/>
                </a:lnTo>
                <a:lnTo>
                  <a:pt x="4762" y="5288"/>
                </a:lnTo>
                <a:lnTo>
                  <a:pt x="4757" y="5318"/>
                </a:lnTo>
                <a:lnTo>
                  <a:pt x="4750" y="5347"/>
                </a:lnTo>
                <a:lnTo>
                  <a:pt x="4741" y="5376"/>
                </a:lnTo>
                <a:lnTo>
                  <a:pt x="4732" y="5404"/>
                </a:lnTo>
                <a:lnTo>
                  <a:pt x="4721" y="5432"/>
                </a:lnTo>
                <a:lnTo>
                  <a:pt x="4709" y="5459"/>
                </a:lnTo>
                <a:lnTo>
                  <a:pt x="4696" y="5485"/>
                </a:lnTo>
                <a:lnTo>
                  <a:pt x="4681" y="5510"/>
                </a:lnTo>
                <a:lnTo>
                  <a:pt x="4665" y="5536"/>
                </a:lnTo>
                <a:lnTo>
                  <a:pt x="4648" y="5560"/>
                </a:lnTo>
                <a:lnTo>
                  <a:pt x="4629" y="5582"/>
                </a:lnTo>
                <a:lnTo>
                  <a:pt x="4610" y="5605"/>
                </a:lnTo>
                <a:lnTo>
                  <a:pt x="4591" y="5626"/>
                </a:lnTo>
                <a:lnTo>
                  <a:pt x="4569" y="5646"/>
                </a:lnTo>
                <a:lnTo>
                  <a:pt x="4547" y="5666"/>
                </a:lnTo>
                <a:lnTo>
                  <a:pt x="4524" y="5684"/>
                </a:lnTo>
                <a:lnTo>
                  <a:pt x="4500" y="5701"/>
                </a:lnTo>
                <a:lnTo>
                  <a:pt x="4475" y="5717"/>
                </a:lnTo>
                <a:lnTo>
                  <a:pt x="4450" y="5731"/>
                </a:lnTo>
                <a:lnTo>
                  <a:pt x="4423" y="5744"/>
                </a:lnTo>
                <a:lnTo>
                  <a:pt x="4397" y="5757"/>
                </a:lnTo>
                <a:lnTo>
                  <a:pt x="4368" y="5768"/>
                </a:lnTo>
                <a:lnTo>
                  <a:pt x="4341" y="5778"/>
                </a:lnTo>
                <a:lnTo>
                  <a:pt x="4311" y="5785"/>
                </a:lnTo>
                <a:lnTo>
                  <a:pt x="4281" y="5792"/>
                </a:lnTo>
                <a:lnTo>
                  <a:pt x="4252" y="5798"/>
                </a:lnTo>
                <a:lnTo>
                  <a:pt x="4221" y="5801"/>
                </a:lnTo>
                <a:lnTo>
                  <a:pt x="4190" y="5804"/>
                </a:lnTo>
                <a:lnTo>
                  <a:pt x="4159" y="5805"/>
                </a:lnTo>
                <a:close/>
                <a:moveTo>
                  <a:pt x="4229" y="4021"/>
                </a:moveTo>
                <a:lnTo>
                  <a:pt x="4229" y="4021"/>
                </a:lnTo>
                <a:lnTo>
                  <a:pt x="4198" y="4020"/>
                </a:lnTo>
                <a:lnTo>
                  <a:pt x="4167" y="4018"/>
                </a:lnTo>
                <a:lnTo>
                  <a:pt x="4136" y="4013"/>
                </a:lnTo>
                <a:lnTo>
                  <a:pt x="4107" y="4008"/>
                </a:lnTo>
                <a:lnTo>
                  <a:pt x="4077" y="4002"/>
                </a:lnTo>
                <a:lnTo>
                  <a:pt x="4047" y="3994"/>
                </a:lnTo>
                <a:lnTo>
                  <a:pt x="4019" y="3983"/>
                </a:lnTo>
                <a:lnTo>
                  <a:pt x="3991" y="3973"/>
                </a:lnTo>
                <a:lnTo>
                  <a:pt x="3964" y="3960"/>
                </a:lnTo>
                <a:lnTo>
                  <a:pt x="3938" y="3947"/>
                </a:lnTo>
                <a:lnTo>
                  <a:pt x="3913" y="3932"/>
                </a:lnTo>
                <a:lnTo>
                  <a:pt x="3887" y="3916"/>
                </a:lnTo>
                <a:lnTo>
                  <a:pt x="3863" y="3899"/>
                </a:lnTo>
                <a:lnTo>
                  <a:pt x="3841" y="3882"/>
                </a:lnTo>
                <a:lnTo>
                  <a:pt x="3819" y="3862"/>
                </a:lnTo>
                <a:lnTo>
                  <a:pt x="3797" y="3842"/>
                </a:lnTo>
                <a:lnTo>
                  <a:pt x="3777" y="3820"/>
                </a:lnTo>
                <a:lnTo>
                  <a:pt x="3758" y="3798"/>
                </a:lnTo>
                <a:lnTo>
                  <a:pt x="3740" y="3776"/>
                </a:lnTo>
                <a:lnTo>
                  <a:pt x="3723" y="3752"/>
                </a:lnTo>
                <a:lnTo>
                  <a:pt x="3707" y="3726"/>
                </a:lnTo>
                <a:lnTo>
                  <a:pt x="3692" y="3701"/>
                </a:lnTo>
                <a:lnTo>
                  <a:pt x="3679" y="3675"/>
                </a:lnTo>
                <a:lnTo>
                  <a:pt x="3666" y="3648"/>
                </a:lnTo>
                <a:lnTo>
                  <a:pt x="3656" y="3620"/>
                </a:lnTo>
                <a:lnTo>
                  <a:pt x="3645" y="3592"/>
                </a:lnTo>
                <a:lnTo>
                  <a:pt x="3637" y="3563"/>
                </a:lnTo>
                <a:lnTo>
                  <a:pt x="3631" y="3534"/>
                </a:lnTo>
                <a:lnTo>
                  <a:pt x="3626" y="3503"/>
                </a:lnTo>
                <a:lnTo>
                  <a:pt x="3621" y="3473"/>
                </a:lnTo>
                <a:lnTo>
                  <a:pt x="3619" y="3441"/>
                </a:lnTo>
                <a:lnTo>
                  <a:pt x="3618" y="3410"/>
                </a:lnTo>
                <a:lnTo>
                  <a:pt x="3619" y="3378"/>
                </a:lnTo>
                <a:lnTo>
                  <a:pt x="3621" y="3348"/>
                </a:lnTo>
                <a:lnTo>
                  <a:pt x="3626" y="3317"/>
                </a:lnTo>
                <a:lnTo>
                  <a:pt x="3631" y="3287"/>
                </a:lnTo>
                <a:lnTo>
                  <a:pt x="3637" y="3257"/>
                </a:lnTo>
                <a:lnTo>
                  <a:pt x="3645" y="3229"/>
                </a:lnTo>
                <a:lnTo>
                  <a:pt x="3656" y="3200"/>
                </a:lnTo>
                <a:lnTo>
                  <a:pt x="3666" y="3173"/>
                </a:lnTo>
                <a:lnTo>
                  <a:pt x="3679" y="3146"/>
                </a:lnTo>
                <a:lnTo>
                  <a:pt x="3692" y="3119"/>
                </a:lnTo>
                <a:lnTo>
                  <a:pt x="3707" y="3094"/>
                </a:lnTo>
                <a:lnTo>
                  <a:pt x="3723" y="3069"/>
                </a:lnTo>
                <a:lnTo>
                  <a:pt x="3740" y="3045"/>
                </a:lnTo>
                <a:lnTo>
                  <a:pt x="3758" y="3022"/>
                </a:lnTo>
                <a:lnTo>
                  <a:pt x="3777" y="2999"/>
                </a:lnTo>
                <a:lnTo>
                  <a:pt x="3797" y="2979"/>
                </a:lnTo>
                <a:lnTo>
                  <a:pt x="3819" y="2958"/>
                </a:lnTo>
                <a:lnTo>
                  <a:pt x="3841" y="2939"/>
                </a:lnTo>
                <a:lnTo>
                  <a:pt x="3863" y="2921"/>
                </a:lnTo>
                <a:lnTo>
                  <a:pt x="3887" y="2904"/>
                </a:lnTo>
                <a:lnTo>
                  <a:pt x="3913" y="2889"/>
                </a:lnTo>
                <a:lnTo>
                  <a:pt x="3938" y="2874"/>
                </a:lnTo>
                <a:lnTo>
                  <a:pt x="3964" y="2860"/>
                </a:lnTo>
                <a:lnTo>
                  <a:pt x="3991" y="2848"/>
                </a:lnTo>
                <a:lnTo>
                  <a:pt x="4019" y="2837"/>
                </a:lnTo>
                <a:lnTo>
                  <a:pt x="4047" y="2827"/>
                </a:lnTo>
                <a:lnTo>
                  <a:pt x="4077" y="2819"/>
                </a:lnTo>
                <a:lnTo>
                  <a:pt x="4107" y="2812"/>
                </a:lnTo>
                <a:lnTo>
                  <a:pt x="4136" y="2807"/>
                </a:lnTo>
                <a:lnTo>
                  <a:pt x="4167" y="2803"/>
                </a:lnTo>
                <a:lnTo>
                  <a:pt x="4198" y="2801"/>
                </a:lnTo>
                <a:lnTo>
                  <a:pt x="4229" y="2800"/>
                </a:lnTo>
                <a:lnTo>
                  <a:pt x="4261" y="2801"/>
                </a:lnTo>
                <a:lnTo>
                  <a:pt x="4292" y="2803"/>
                </a:lnTo>
                <a:lnTo>
                  <a:pt x="4322" y="2807"/>
                </a:lnTo>
                <a:lnTo>
                  <a:pt x="4352" y="2812"/>
                </a:lnTo>
                <a:lnTo>
                  <a:pt x="4382" y="2819"/>
                </a:lnTo>
                <a:lnTo>
                  <a:pt x="4410" y="2827"/>
                </a:lnTo>
                <a:lnTo>
                  <a:pt x="4439" y="2837"/>
                </a:lnTo>
                <a:lnTo>
                  <a:pt x="4466" y="2848"/>
                </a:lnTo>
                <a:lnTo>
                  <a:pt x="4494" y="2860"/>
                </a:lnTo>
                <a:lnTo>
                  <a:pt x="4520" y="2874"/>
                </a:lnTo>
                <a:lnTo>
                  <a:pt x="4546" y="2889"/>
                </a:lnTo>
                <a:lnTo>
                  <a:pt x="4570" y="2904"/>
                </a:lnTo>
                <a:lnTo>
                  <a:pt x="4594" y="2921"/>
                </a:lnTo>
                <a:lnTo>
                  <a:pt x="4617" y="2939"/>
                </a:lnTo>
                <a:lnTo>
                  <a:pt x="4640" y="2958"/>
                </a:lnTo>
                <a:lnTo>
                  <a:pt x="4660" y="2979"/>
                </a:lnTo>
                <a:lnTo>
                  <a:pt x="4681" y="2999"/>
                </a:lnTo>
                <a:lnTo>
                  <a:pt x="4700" y="3022"/>
                </a:lnTo>
                <a:lnTo>
                  <a:pt x="4718" y="3045"/>
                </a:lnTo>
                <a:lnTo>
                  <a:pt x="4736" y="3069"/>
                </a:lnTo>
                <a:lnTo>
                  <a:pt x="4752" y="3094"/>
                </a:lnTo>
                <a:lnTo>
                  <a:pt x="4765" y="3119"/>
                </a:lnTo>
                <a:lnTo>
                  <a:pt x="4779" y="3146"/>
                </a:lnTo>
                <a:lnTo>
                  <a:pt x="4791" y="3173"/>
                </a:lnTo>
                <a:lnTo>
                  <a:pt x="4803" y="3200"/>
                </a:lnTo>
                <a:lnTo>
                  <a:pt x="4812" y="3229"/>
                </a:lnTo>
                <a:lnTo>
                  <a:pt x="4820" y="3257"/>
                </a:lnTo>
                <a:lnTo>
                  <a:pt x="4827" y="3287"/>
                </a:lnTo>
                <a:lnTo>
                  <a:pt x="4833" y="3317"/>
                </a:lnTo>
                <a:lnTo>
                  <a:pt x="4836" y="3348"/>
                </a:lnTo>
                <a:lnTo>
                  <a:pt x="4838" y="3378"/>
                </a:lnTo>
                <a:lnTo>
                  <a:pt x="4839" y="3410"/>
                </a:lnTo>
                <a:lnTo>
                  <a:pt x="4838" y="3441"/>
                </a:lnTo>
                <a:lnTo>
                  <a:pt x="4836" y="3473"/>
                </a:lnTo>
                <a:lnTo>
                  <a:pt x="4833" y="3503"/>
                </a:lnTo>
                <a:lnTo>
                  <a:pt x="4827" y="3534"/>
                </a:lnTo>
                <a:lnTo>
                  <a:pt x="4820" y="3563"/>
                </a:lnTo>
                <a:lnTo>
                  <a:pt x="4812" y="3592"/>
                </a:lnTo>
                <a:lnTo>
                  <a:pt x="4803" y="3620"/>
                </a:lnTo>
                <a:lnTo>
                  <a:pt x="4791" y="3648"/>
                </a:lnTo>
                <a:lnTo>
                  <a:pt x="4779" y="3675"/>
                </a:lnTo>
                <a:lnTo>
                  <a:pt x="4765" y="3701"/>
                </a:lnTo>
                <a:lnTo>
                  <a:pt x="4752" y="3726"/>
                </a:lnTo>
                <a:lnTo>
                  <a:pt x="4736" y="3752"/>
                </a:lnTo>
                <a:lnTo>
                  <a:pt x="4718" y="3776"/>
                </a:lnTo>
                <a:lnTo>
                  <a:pt x="4700" y="3798"/>
                </a:lnTo>
                <a:lnTo>
                  <a:pt x="4681" y="3820"/>
                </a:lnTo>
                <a:lnTo>
                  <a:pt x="4660" y="3842"/>
                </a:lnTo>
                <a:lnTo>
                  <a:pt x="4640" y="3862"/>
                </a:lnTo>
                <a:lnTo>
                  <a:pt x="4617" y="3882"/>
                </a:lnTo>
                <a:lnTo>
                  <a:pt x="4594" y="3899"/>
                </a:lnTo>
                <a:lnTo>
                  <a:pt x="4570" y="3916"/>
                </a:lnTo>
                <a:lnTo>
                  <a:pt x="4546" y="3932"/>
                </a:lnTo>
                <a:lnTo>
                  <a:pt x="4520" y="3947"/>
                </a:lnTo>
                <a:lnTo>
                  <a:pt x="4494" y="3960"/>
                </a:lnTo>
                <a:lnTo>
                  <a:pt x="4466" y="3973"/>
                </a:lnTo>
                <a:lnTo>
                  <a:pt x="4439" y="3983"/>
                </a:lnTo>
                <a:lnTo>
                  <a:pt x="4410" y="3994"/>
                </a:lnTo>
                <a:lnTo>
                  <a:pt x="4382" y="4002"/>
                </a:lnTo>
                <a:lnTo>
                  <a:pt x="4352" y="4008"/>
                </a:lnTo>
                <a:lnTo>
                  <a:pt x="4322" y="4013"/>
                </a:lnTo>
                <a:lnTo>
                  <a:pt x="4292" y="4018"/>
                </a:lnTo>
                <a:lnTo>
                  <a:pt x="4261" y="4020"/>
                </a:lnTo>
                <a:lnTo>
                  <a:pt x="4229" y="4021"/>
                </a:lnTo>
                <a:close/>
              </a:path>
            </a:pathLst>
          </a:custGeom>
          <a:solidFill>
            <a:sysClr val="window" lastClr="FFFFFF"/>
          </a:solidFill>
          <a:ln>
            <a:noFill/>
          </a:ln>
        </p:spPr>
        <p:txBody>
          <a:bodyPr anchor="ctr" anchorCtr="1">
            <a:normAutofit/>
          </a:bodyPr>
          <a:lstStyle/>
          <a:p>
            <a:endParaRPr lang="zh-CN" altLang="en-US">
              <a:sym typeface="Arial" panose="020B0604020202020204" pitchFamily="34" charset="0"/>
            </a:endParaRPr>
          </a:p>
        </p:txBody>
      </p:sp>
      <p:sp>
        <p:nvSpPr>
          <p:cNvPr id="52" name="文本框 51"/>
          <p:cNvSpPr txBox="1"/>
          <p:nvPr>
            <p:custDataLst>
              <p:tags r:id="rId21"/>
            </p:custDataLst>
          </p:nvPr>
        </p:nvSpPr>
        <p:spPr>
          <a:xfrm>
            <a:off x="9224101" y="4174250"/>
            <a:ext cx="1565234" cy="478280"/>
          </a:xfrm>
          <a:prstGeom prst="rect">
            <a:avLst/>
          </a:prstGeom>
          <a:noFill/>
        </p:spPr>
        <p:txBody>
          <a:bodyPr wrap="square" rtlCol="0">
            <a:normAutofit/>
          </a:bodyPr>
          <a:lstStyle/>
          <a:p>
            <a:pPr algn="ctr"/>
            <a:r>
              <a:rPr lang="en-US" altLang="zh-CN">
                <a:solidFill>
                  <a:srgbClr val="10CF9B"/>
                </a:solidFill>
                <a:latin typeface="Arial" panose="020B0604020202020204" pitchFamily="34" charset="0"/>
                <a:ea typeface="+mn-ea"/>
                <a:cs typeface="+mn-ea"/>
                <a:sym typeface="Arial" panose="020B0604020202020204" pitchFamily="34" charset="0"/>
              </a:rPr>
              <a:t>控制键盘</a:t>
            </a:r>
            <a:r>
              <a:rPr lang="zh-CN" altLang="en-US">
                <a:solidFill>
                  <a:srgbClr val="10CF9B"/>
                </a:solidFill>
                <a:latin typeface="Arial" panose="020B0604020202020204" pitchFamily="34" charset="0"/>
                <a:ea typeface="+mn-ea"/>
                <a:cs typeface="+mn-ea"/>
                <a:sym typeface="Arial" panose="020B0604020202020204" pitchFamily="34" charset="0"/>
              </a:rPr>
              <a:t>配置</a:t>
            </a:r>
            <a:endParaRPr lang="zh-CN" altLang="en-US">
              <a:solidFill>
                <a:srgbClr val="10CF9B"/>
              </a:solidFill>
              <a:latin typeface="Arial" panose="020B0604020202020204" pitchFamily="34" charset="0"/>
              <a:ea typeface="+mn-ea"/>
              <a:cs typeface="+mn-ea"/>
              <a:sym typeface="Arial" panose="020B0604020202020204" pitchFamily="34" charset="0"/>
            </a:endParaRPr>
          </a:p>
        </p:txBody>
      </p:sp>
      <p:pic>
        <p:nvPicPr>
          <p:cNvPr id="29" name="图片 8" descr="C:\Users\yh76 njt6junyha   b\Desktop\微信图片_20190402073311.jpg微信图片_20190402073311"/>
          <p:cNvPicPr>
            <a:picLocks noChangeAspect="1" noChangeArrowheads="1"/>
          </p:cNvPicPr>
          <p:nvPr/>
        </p:nvPicPr>
        <p:blipFill>
          <a:blip r:embed="rId22"/>
          <a:srcRect/>
          <a:stretch>
            <a:fillRect/>
          </a:stretch>
        </p:blipFill>
        <p:spPr bwMode="auto">
          <a:xfrm>
            <a:off x="1375410" y="1539875"/>
            <a:ext cx="1569085" cy="1109980"/>
          </a:xfrm>
          <a:prstGeom prst="rect">
            <a:avLst/>
          </a:prstGeom>
          <a:noFill/>
          <a:ln w="9525">
            <a:noFill/>
            <a:miter lim="800000"/>
            <a:headEnd/>
            <a:tailEnd/>
          </a:ln>
        </p:spPr>
      </p:pic>
      <p:sp>
        <p:nvSpPr>
          <p:cNvPr id="3" name="文本框 2"/>
          <p:cNvSpPr txBox="1"/>
          <p:nvPr>
            <p:custDataLst>
              <p:tags r:id="rId23"/>
            </p:custDataLst>
          </p:nvPr>
        </p:nvSpPr>
        <p:spPr>
          <a:xfrm>
            <a:off x="3754187" y="4787792"/>
            <a:ext cx="1787266" cy="920223"/>
          </a:xfrm>
          <a:prstGeom prst="rect">
            <a:avLst/>
          </a:prstGeom>
          <a:noFill/>
        </p:spPr>
        <p:txBody>
          <a:bodyPr wrap="square" rtlCol="0"/>
          <a:lstStyle/>
          <a:p>
            <a:pPr algn="l"/>
            <a:r>
              <a:rPr lang="en-US" altLang="zh-CN" sz="1600" dirty="0">
                <a:solidFill>
                  <a:schemeClr val="tx1"/>
                </a:solidFill>
                <a:sym typeface="Arial" panose="020B0604020202020204" pitchFamily="34" charset="0"/>
              </a:rPr>
              <a:t>A-5</a:t>
            </a:r>
            <a:r>
              <a:rPr lang="zh-CN" altLang="en-US" sz="1600" dirty="0">
                <a:solidFill>
                  <a:schemeClr val="tx1"/>
                </a:solidFill>
                <a:sym typeface="Arial" panose="020B0604020202020204" pitchFamily="34" charset="0"/>
              </a:rPr>
              <a:t>共配</a:t>
            </a:r>
            <a:r>
              <a:rPr lang="zh-CN" altLang="en-US" sz="1600" dirty="0">
                <a:sym typeface="Arial" panose="020B0604020202020204" pitchFamily="34" charset="0"/>
              </a:rPr>
              <a:t>置</a:t>
            </a:r>
            <a:r>
              <a:rPr lang="zh-CN" altLang="en-US" sz="1600" dirty="0">
                <a:solidFill>
                  <a:schemeClr val="tx1"/>
                </a:solidFill>
                <a:sym typeface="Arial" panose="020B0604020202020204" pitchFamily="34" charset="0"/>
              </a:rPr>
              <a:t>报警集成箱</a:t>
            </a:r>
            <a:r>
              <a:rPr lang="en-US" altLang="zh-CN" sz="1600" dirty="0">
                <a:solidFill>
                  <a:schemeClr val="tx1"/>
                </a:solidFill>
                <a:sym typeface="Arial" panose="020B0604020202020204" pitchFamily="34" charset="0"/>
              </a:rPr>
              <a:t>16</a:t>
            </a:r>
            <a:r>
              <a:rPr lang="zh-CN" altLang="en-US" sz="1600" dirty="0">
                <a:solidFill>
                  <a:schemeClr val="tx1"/>
                </a:solidFill>
                <a:sym typeface="Arial" panose="020B0604020202020204" pitchFamily="34" charset="0"/>
              </a:rPr>
              <a:t>个位于各层弱电间。</a:t>
            </a:r>
            <a:endParaRPr lang="zh-CN" altLang="en-US" sz="1600" dirty="0">
              <a:solidFill>
                <a:schemeClr val="tx1"/>
              </a:solidFill>
              <a:sym typeface="Arial" panose="020B0604020202020204" pitchFamily="34" charset="0"/>
            </a:endParaRPr>
          </a:p>
        </p:txBody>
      </p:sp>
      <p:sp>
        <p:nvSpPr>
          <p:cNvPr id="5" name="文本框 4"/>
          <p:cNvSpPr txBox="1"/>
          <p:nvPr>
            <p:custDataLst>
              <p:tags r:id="rId24"/>
            </p:custDataLst>
          </p:nvPr>
        </p:nvSpPr>
        <p:spPr>
          <a:xfrm>
            <a:off x="6465042" y="4787792"/>
            <a:ext cx="1787266" cy="920223"/>
          </a:xfrm>
          <a:prstGeom prst="rect">
            <a:avLst/>
          </a:prstGeom>
          <a:noFill/>
        </p:spPr>
        <p:txBody>
          <a:bodyPr wrap="square" rtlCol="0"/>
          <a:lstStyle/>
          <a:p>
            <a:pPr algn="l"/>
            <a:r>
              <a:rPr lang="en-US" altLang="zh-CN" sz="1600" dirty="0">
                <a:solidFill>
                  <a:schemeClr val="tx1"/>
                </a:solidFill>
                <a:sym typeface="Arial" panose="020B0604020202020204" pitchFamily="34" charset="0"/>
              </a:rPr>
              <a:t>A-5</a:t>
            </a:r>
            <a:r>
              <a:rPr lang="zh-CN" altLang="en-US" sz="1600" dirty="0">
                <a:solidFill>
                  <a:schemeClr val="tx1"/>
                </a:solidFill>
                <a:sym typeface="Arial" panose="020B0604020202020204" pitchFamily="34" charset="0"/>
              </a:rPr>
              <a:t>共</a:t>
            </a:r>
            <a:r>
              <a:rPr lang="zh-CN" altLang="en-US" sz="1600" dirty="0">
                <a:sym typeface="Arial" panose="020B0604020202020204" pitchFamily="34" charset="0"/>
              </a:rPr>
              <a:t>配置报警主机</a:t>
            </a:r>
            <a:r>
              <a:rPr lang="en-US" altLang="zh-CN" sz="1600" dirty="0">
                <a:solidFill>
                  <a:schemeClr val="tx1"/>
                </a:solidFill>
                <a:sym typeface="Arial" panose="020B0604020202020204" pitchFamily="34" charset="0"/>
              </a:rPr>
              <a:t>2</a:t>
            </a:r>
            <a:r>
              <a:rPr lang="zh-CN" altLang="en-US" sz="1600" dirty="0">
                <a:solidFill>
                  <a:schemeClr val="tx1"/>
                </a:solidFill>
                <a:sym typeface="Arial" panose="020B0604020202020204" pitchFamily="34" charset="0"/>
              </a:rPr>
              <a:t>个位于安防中控室</a:t>
            </a:r>
            <a:r>
              <a:rPr lang="zh-CN" altLang="en-US" sz="1400" dirty="0">
                <a:solidFill>
                  <a:schemeClr val="tx1"/>
                </a:solidFill>
                <a:sym typeface="Arial" panose="020B0604020202020204" pitchFamily="34" charset="0"/>
              </a:rPr>
              <a:t>。</a:t>
            </a:r>
            <a:endParaRPr lang="zh-CN" altLang="en-US" sz="1400" dirty="0">
              <a:solidFill>
                <a:schemeClr val="tx1"/>
              </a:solidFill>
              <a:sym typeface="Arial" panose="020B0604020202020204" pitchFamily="34" charset="0"/>
            </a:endParaRPr>
          </a:p>
        </p:txBody>
      </p:sp>
      <p:sp>
        <p:nvSpPr>
          <p:cNvPr id="6" name="文本框 5"/>
          <p:cNvSpPr txBox="1"/>
          <p:nvPr>
            <p:custDataLst>
              <p:tags r:id="rId25"/>
            </p:custDataLst>
          </p:nvPr>
        </p:nvSpPr>
        <p:spPr>
          <a:xfrm>
            <a:off x="9002218" y="4787792"/>
            <a:ext cx="1787266" cy="920223"/>
          </a:xfrm>
          <a:prstGeom prst="rect">
            <a:avLst/>
          </a:prstGeom>
          <a:noFill/>
        </p:spPr>
        <p:txBody>
          <a:bodyPr wrap="square" rtlCol="0"/>
          <a:lstStyle/>
          <a:p>
            <a:pPr algn="l"/>
            <a:r>
              <a:rPr lang="en-US" altLang="zh-CN" sz="1600" dirty="0">
                <a:solidFill>
                  <a:schemeClr val="tx1"/>
                </a:solidFill>
                <a:sym typeface="Arial" panose="020B0604020202020204" pitchFamily="34" charset="0"/>
              </a:rPr>
              <a:t>A-5</a:t>
            </a:r>
            <a:r>
              <a:rPr lang="zh-CN" altLang="en-US" sz="1600" dirty="0">
                <a:solidFill>
                  <a:schemeClr val="tx1"/>
                </a:solidFill>
                <a:sym typeface="Arial" panose="020B0604020202020204" pitchFamily="34" charset="0"/>
              </a:rPr>
              <a:t>共</a:t>
            </a:r>
            <a:r>
              <a:rPr lang="zh-CN" altLang="en-US" sz="1600" dirty="0">
                <a:sym typeface="Arial" panose="020B0604020202020204" pitchFamily="34" charset="0"/>
              </a:rPr>
              <a:t>配置控制键盘</a:t>
            </a:r>
            <a:r>
              <a:rPr lang="en-US" altLang="zh-CN" sz="1600" dirty="0">
                <a:solidFill>
                  <a:schemeClr val="tx1"/>
                </a:solidFill>
                <a:sym typeface="Arial" panose="020B0604020202020204" pitchFamily="34" charset="0"/>
              </a:rPr>
              <a:t>2</a:t>
            </a:r>
            <a:r>
              <a:rPr lang="zh-CN" altLang="en-US" sz="1600" dirty="0">
                <a:solidFill>
                  <a:schemeClr val="tx1"/>
                </a:solidFill>
                <a:sym typeface="Arial" panose="020B0604020202020204" pitchFamily="34" charset="0"/>
              </a:rPr>
              <a:t>个位于消防中控室</a:t>
            </a:r>
            <a:r>
              <a:rPr lang="zh-CN" altLang="en-US" sz="1400" dirty="0">
                <a:solidFill>
                  <a:schemeClr val="tx1"/>
                </a:solidFill>
                <a:sym typeface="Arial" panose="020B0604020202020204" pitchFamily="34" charset="0"/>
              </a:rPr>
              <a:t>。</a:t>
            </a:r>
            <a:endParaRPr lang="zh-CN" altLang="en-US" sz="1400" dirty="0">
              <a:solidFill>
                <a:schemeClr val="tx1"/>
              </a:solidFill>
              <a:sym typeface="Arial" panose="020B0604020202020204" pitchFamily="34" charset="0"/>
            </a:endParaRPr>
          </a:p>
        </p:txBody>
      </p:sp>
      <p:pic>
        <p:nvPicPr>
          <p:cNvPr id="8" name="图片 8" descr="C:\Users\yh76 njt6junyha   b\Desktop\微信图片_20190402060900.jpg微信图片_20190402060900"/>
          <p:cNvPicPr>
            <a:picLocks noChangeAspect="1" noChangeArrowheads="1"/>
          </p:cNvPicPr>
          <p:nvPr/>
        </p:nvPicPr>
        <p:blipFill>
          <a:blip r:embed="rId26"/>
          <a:srcRect/>
          <a:stretch>
            <a:fillRect/>
          </a:stretch>
        </p:blipFill>
        <p:spPr bwMode="auto">
          <a:xfrm>
            <a:off x="4011295" y="1539240"/>
            <a:ext cx="1569085" cy="1109980"/>
          </a:xfrm>
          <a:prstGeom prst="rect">
            <a:avLst/>
          </a:prstGeom>
          <a:noFill/>
          <a:ln w="9525">
            <a:noFill/>
            <a:miter lim="800000"/>
            <a:headEnd/>
            <a:tailEnd/>
          </a:ln>
        </p:spPr>
      </p:pic>
      <p:pic>
        <p:nvPicPr>
          <p:cNvPr id="9" name="图片 8" descr="C:\Users\yh76 njt6junyha   b\Desktop\微信图片_20190402060851_看图王.jpg微信图片_20190402060851_看图王"/>
          <p:cNvPicPr>
            <a:picLocks noChangeAspect="1" noChangeArrowheads="1"/>
          </p:cNvPicPr>
          <p:nvPr/>
        </p:nvPicPr>
        <p:blipFill>
          <a:blip r:embed="rId27"/>
          <a:srcRect/>
          <a:stretch>
            <a:fillRect/>
          </a:stretch>
        </p:blipFill>
        <p:spPr bwMode="auto">
          <a:xfrm>
            <a:off x="9283700" y="1539875"/>
            <a:ext cx="1569720" cy="1109345"/>
          </a:xfrm>
          <a:prstGeom prst="rect">
            <a:avLst/>
          </a:prstGeom>
          <a:noFill/>
          <a:ln w="9525">
            <a:noFill/>
            <a:miter lim="800000"/>
            <a:headEnd/>
            <a:tailEnd/>
          </a:ln>
        </p:spPr>
      </p:pic>
      <p:pic>
        <p:nvPicPr>
          <p:cNvPr id="11" name="图片 8" descr="C:\Users\yh76 njt6junyha   b\Desktop\微信图片_20190402060856.jpg微信图片_20190402060856"/>
          <p:cNvPicPr>
            <a:picLocks noChangeAspect="1" noChangeArrowheads="1"/>
          </p:cNvPicPr>
          <p:nvPr/>
        </p:nvPicPr>
        <p:blipFill>
          <a:blip r:embed="rId28"/>
          <a:srcRect/>
          <a:stretch>
            <a:fillRect/>
          </a:stretch>
        </p:blipFill>
        <p:spPr bwMode="auto">
          <a:xfrm>
            <a:off x="6647815" y="1540510"/>
            <a:ext cx="1569720" cy="1109345"/>
          </a:xfrm>
          <a:prstGeom prst="rect">
            <a:avLst/>
          </a:prstGeom>
          <a:noFill/>
          <a:ln w="9525">
            <a:noFill/>
            <a:miter lim="800000"/>
            <a:headEnd/>
            <a:tailEnd/>
          </a:ln>
        </p:spPr>
      </p:pic>
    </p:spTree>
  </p:cSld>
  <p:clrMapOvr>
    <a:masterClrMapping/>
  </p:clrMapOvr>
  <p:transition spd="med">
    <p:wedg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5"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rPr>
              <a:t>动环系统</a:t>
            </a:r>
            <a:r>
              <a:rPr lang="zh-CN" altLang="en-US" sz="2400" b="1" dirty="0" smtClean="0">
                <a:solidFill>
                  <a:schemeClr val="accent1"/>
                </a:solidFill>
              </a:rPr>
              <a:t>配置</a:t>
            </a:r>
            <a:endParaRPr lang="zh-CN" altLang="en-US" sz="2400" b="1" dirty="0">
              <a:solidFill>
                <a:schemeClr val="accent1"/>
              </a:solidFill>
            </a:endParaRPr>
          </a:p>
        </p:txBody>
      </p:sp>
      <p:sp>
        <p:nvSpPr>
          <p:cNvPr id="4" name="矩形 3"/>
          <p:cNvSpPr/>
          <p:nvPr/>
        </p:nvSpPr>
        <p:spPr>
          <a:xfrm>
            <a:off x="522794" y="880904"/>
            <a:ext cx="2409190" cy="706755"/>
          </a:xfrm>
          <a:prstGeom prst="rect">
            <a:avLst/>
          </a:prstGeom>
        </p:spPr>
        <p:txBody>
          <a:bodyPr wrap="none">
            <a:spAutoFit/>
          </a:bodyPr>
          <a:lstStyle/>
          <a:p>
            <a:r>
              <a:rPr lang="en-US" altLang="zh-CN" sz="2000" b="1" dirty="0" smtClean="0">
                <a:solidFill>
                  <a:schemeClr val="accent6">
                    <a:lumMod val="75000"/>
                  </a:schemeClr>
                </a:solidFill>
                <a:sym typeface="+mn-ea"/>
              </a:rPr>
              <a:t>A-5</a:t>
            </a:r>
            <a:r>
              <a:rPr lang="zh-CN" altLang="en-US" sz="2000" b="1" dirty="0" smtClean="0">
                <a:solidFill>
                  <a:schemeClr val="accent6">
                    <a:lumMod val="75000"/>
                  </a:schemeClr>
                </a:solidFill>
                <a:sym typeface="+mn-ea"/>
              </a:rPr>
              <a:t>动环系统结构图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pic>
        <p:nvPicPr>
          <p:cNvPr id="1026" name="Picture 2"/>
          <p:cNvPicPr>
            <a:picLocks noChangeAspect="1" noChangeArrowheads="1"/>
          </p:cNvPicPr>
          <p:nvPr/>
        </p:nvPicPr>
        <p:blipFill>
          <a:blip r:embed="rId1" cstate="print"/>
          <a:srcRect/>
          <a:stretch>
            <a:fillRect/>
          </a:stretch>
        </p:blipFill>
        <p:spPr bwMode="auto">
          <a:xfrm>
            <a:off x="522605" y="1251585"/>
            <a:ext cx="11287760" cy="4794250"/>
          </a:xfrm>
          <a:prstGeom prst="rect">
            <a:avLst/>
          </a:prstGeom>
          <a:noFill/>
          <a:ln w="9525">
            <a:noFill/>
            <a:miter lim="800000"/>
            <a:headEnd/>
            <a:tailEnd/>
          </a:ln>
        </p:spPr>
      </p:pic>
    </p:spTree>
  </p:cSld>
  <p:clrMapOvr>
    <a:masterClrMapping/>
  </p:clrMapOvr>
  <p:transition spd="med">
    <p:wedg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20" name="KSO_Shape"/>
          <p:cNvSpPr/>
          <p:nvPr>
            <p:custDataLst>
              <p:tags r:id="rId1"/>
            </p:custDataLst>
          </p:nvPr>
        </p:nvSpPr>
        <p:spPr>
          <a:xfrm>
            <a:off x="6731383" y="2056924"/>
            <a:ext cx="497953" cy="606207"/>
          </a:xfrm>
          <a:custGeom>
            <a:avLst/>
            <a:gdLst>
              <a:gd name="connsiteX0" fmla="*/ 119442 w 2112807"/>
              <a:gd name="connsiteY0" fmla="*/ 0 h 3733939"/>
              <a:gd name="connsiteX1" fmla="*/ 238884 w 2112807"/>
              <a:gd name="connsiteY1" fmla="*/ 119442 h 3733939"/>
              <a:gd name="connsiteX2" fmla="*/ 165934 w 2112807"/>
              <a:gd name="connsiteY2" fmla="*/ 229498 h 3733939"/>
              <a:gd name="connsiteX3" fmla="*/ 142301 w 2112807"/>
              <a:gd name="connsiteY3" fmla="*/ 234269 h 3733939"/>
              <a:gd name="connsiteX4" fmla="*/ 142301 w 2112807"/>
              <a:gd name="connsiteY4" fmla="*/ 412408 h 3733939"/>
              <a:gd name="connsiteX5" fmla="*/ 159590 w 2112807"/>
              <a:gd name="connsiteY5" fmla="*/ 392780 h 3733939"/>
              <a:gd name="connsiteX6" fmla="*/ 2112807 w 2112807"/>
              <a:gd name="connsiteY6" fmla="*/ 464309 h 3733939"/>
              <a:gd name="connsiteX7" fmla="*/ 2112807 w 2112807"/>
              <a:gd name="connsiteY7" fmla="*/ 1976477 h 3733939"/>
              <a:gd name="connsiteX8" fmla="*/ 159590 w 2112807"/>
              <a:gd name="connsiteY8" fmla="*/ 1904948 h 3733939"/>
              <a:gd name="connsiteX9" fmla="*/ 142301 w 2112807"/>
              <a:gd name="connsiteY9" fmla="*/ 1924576 h 3733939"/>
              <a:gd name="connsiteX10" fmla="*/ 142301 w 2112807"/>
              <a:gd name="connsiteY10" fmla="*/ 3733939 h 3733939"/>
              <a:gd name="connsiteX11" fmla="*/ 96582 w 2112807"/>
              <a:gd name="connsiteY11" fmla="*/ 3733939 h 3733939"/>
              <a:gd name="connsiteX12" fmla="*/ 96582 w 2112807"/>
              <a:gd name="connsiteY12" fmla="*/ 234269 h 3733939"/>
              <a:gd name="connsiteX13" fmla="*/ 72950 w 2112807"/>
              <a:gd name="connsiteY13" fmla="*/ 229498 h 3733939"/>
              <a:gd name="connsiteX14" fmla="*/ 0 w 2112807"/>
              <a:gd name="connsiteY14" fmla="*/ 119442 h 3733939"/>
              <a:gd name="connsiteX15" fmla="*/ 119442 w 2112807"/>
              <a:gd name="connsiteY15" fmla="*/ 0 h 373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2807" h="3733939">
                <a:moveTo>
                  <a:pt x="119442" y="0"/>
                </a:moveTo>
                <a:cubicBezTo>
                  <a:pt x="185408" y="0"/>
                  <a:pt x="238884" y="53476"/>
                  <a:pt x="238884" y="119442"/>
                </a:cubicBezTo>
                <a:cubicBezTo>
                  <a:pt x="238884" y="168916"/>
                  <a:pt x="208804" y="211365"/>
                  <a:pt x="165934" y="229498"/>
                </a:cubicBezTo>
                <a:lnTo>
                  <a:pt x="142301" y="234269"/>
                </a:lnTo>
                <a:lnTo>
                  <a:pt x="142301" y="412408"/>
                </a:lnTo>
                <a:lnTo>
                  <a:pt x="159590" y="392780"/>
                </a:lnTo>
                <a:cubicBezTo>
                  <a:pt x="810663" y="-273233"/>
                  <a:pt x="1461735" y="1278149"/>
                  <a:pt x="2112807" y="464309"/>
                </a:cubicBezTo>
                <a:lnTo>
                  <a:pt x="2112807" y="1976477"/>
                </a:lnTo>
                <a:cubicBezTo>
                  <a:pt x="1461735" y="2790317"/>
                  <a:pt x="810663" y="1238935"/>
                  <a:pt x="159590" y="1904948"/>
                </a:cubicBezTo>
                <a:lnTo>
                  <a:pt x="142301" y="1924576"/>
                </a:lnTo>
                <a:lnTo>
                  <a:pt x="142301" y="3733939"/>
                </a:lnTo>
                <a:lnTo>
                  <a:pt x="96582" y="3733939"/>
                </a:lnTo>
                <a:lnTo>
                  <a:pt x="96582" y="234269"/>
                </a:lnTo>
                <a:lnTo>
                  <a:pt x="72950" y="229498"/>
                </a:lnTo>
                <a:cubicBezTo>
                  <a:pt x="30080" y="211365"/>
                  <a:pt x="0" y="168916"/>
                  <a:pt x="0" y="119442"/>
                </a:cubicBezTo>
                <a:cubicBezTo>
                  <a:pt x="0" y="53476"/>
                  <a:pt x="53476" y="0"/>
                  <a:pt x="119442" y="0"/>
                </a:cubicBezTo>
                <a:close/>
              </a:path>
            </a:pathLst>
          </a:custGeom>
          <a:solidFill>
            <a:sysClr val="window" lastClr="FFFFFF"/>
          </a:solidFill>
          <a:ln w="12700" cap="flat" cmpd="sng" algn="ctr">
            <a:noFill/>
            <a:prstDash val="solid"/>
            <a:miter lim="800000"/>
          </a:ln>
          <a:effectLst/>
        </p:spPr>
        <p:txBody>
          <a:bodyPr wrap="square" bIns="684000" anchor="ctr">
            <a:normAutofit fontScale="25000" lnSpcReduction="20000"/>
          </a:bodyPr>
          <a:lstStyle/>
          <a:p>
            <a:pPr algn="ctr" eaLnBrk="1" hangingPunct="1">
              <a:spcBef>
                <a:spcPts val="0"/>
              </a:spcBef>
              <a:spcAft>
                <a:spcPts val="0"/>
              </a:spcAft>
              <a:defRPr/>
            </a:pPr>
            <a:endParaRPr lang="zh-CN" altLang="en-US" dirty="0">
              <a:solidFill>
                <a:srgbClr val="FFFFFF"/>
              </a:solidFill>
              <a:sym typeface="Arial" panose="020B0604020202020204" pitchFamily="34" charset="0"/>
            </a:endParaRPr>
          </a:p>
        </p:txBody>
      </p:sp>
      <p:sp>
        <p:nvSpPr>
          <p:cNvPr id="26" name="上箭头 25"/>
          <p:cNvSpPr/>
          <p:nvPr>
            <p:custDataLst>
              <p:tags r:id="rId2"/>
            </p:custDataLst>
          </p:nvPr>
        </p:nvSpPr>
        <p:spPr>
          <a:xfrm rot="16200000">
            <a:off x="5098162" y="3438014"/>
            <a:ext cx="346746" cy="297426"/>
          </a:xfrm>
          <a:prstGeom prst="upArrow">
            <a:avLst>
              <a:gd name="adj1" fmla="val 57862"/>
              <a:gd name="adj2" fmla="val 61457"/>
            </a:avLst>
          </a:prstGeom>
          <a:solidFill>
            <a:srgbClr val="00C37B"/>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grpSp>
        <p:nvGrpSpPr>
          <p:cNvPr id="27" name="组合 26"/>
          <p:cNvGrpSpPr/>
          <p:nvPr>
            <p:custDataLst>
              <p:tags r:id="rId3"/>
            </p:custDataLst>
          </p:nvPr>
        </p:nvGrpSpPr>
        <p:grpSpPr>
          <a:xfrm>
            <a:off x="5419725" y="2935605"/>
            <a:ext cx="1332010" cy="1260009"/>
            <a:chOff x="5638800" y="2971800"/>
            <a:chExt cx="914400" cy="914400"/>
          </a:xfrm>
        </p:grpSpPr>
        <p:sp>
          <p:nvSpPr>
            <p:cNvPr id="28" name="椭圆 27"/>
            <p:cNvSpPr/>
            <p:nvPr>
              <p:custDataLst>
                <p:tags r:id="rId4"/>
              </p:custDataLst>
            </p:nvPr>
          </p:nvSpPr>
          <p:spPr>
            <a:xfrm>
              <a:off x="5638800" y="2971800"/>
              <a:ext cx="914400" cy="914400"/>
            </a:xfrm>
            <a:prstGeom prst="ellipse">
              <a:avLst/>
            </a:prstGeom>
            <a:solidFill>
              <a:srgbClr val="B2B2B2"/>
            </a:solidFill>
            <a:ln w="12700" cap="flat" cmpd="sng" algn="ctr">
              <a:noFill/>
              <a:prstDash val="solid"/>
              <a:miter lim="800000"/>
            </a:ln>
            <a:effectLst/>
          </p:spPr>
          <p:txBody>
            <a:bodyPr rtlCol="0" anchor="ctr">
              <a:normAutofit/>
            </a:bodyPr>
            <a:lstStyle/>
            <a:p>
              <a:pPr algn="ctr"/>
              <a:endParaRPr lang="zh-CN" altLang="en-US">
                <a:sym typeface="Arial" panose="020B0604020202020204" pitchFamily="34" charset="0"/>
              </a:endParaRPr>
            </a:p>
          </p:txBody>
        </p:sp>
        <p:sp>
          <p:nvSpPr>
            <p:cNvPr id="29" name="KSO_Shape"/>
            <p:cNvSpPr/>
            <p:nvPr>
              <p:custDataLst>
                <p:tags r:id="rId5"/>
              </p:custDataLst>
            </p:nvPr>
          </p:nvSpPr>
          <p:spPr bwMode="auto">
            <a:xfrm flipH="1">
              <a:off x="5934850" y="3249613"/>
              <a:ext cx="322300" cy="358774"/>
            </a:xfrm>
            <a:custGeom>
              <a:avLst/>
              <a:gdLst>
                <a:gd name="T0" fmla="*/ 324081616 w 7313"/>
                <a:gd name="T1" fmla="*/ 0 h 8141"/>
                <a:gd name="T2" fmla="*/ 339365365 w 7313"/>
                <a:gd name="T3" fmla="*/ 6789765 h 8141"/>
                <a:gd name="T4" fmla="*/ 339639393 w 7313"/>
                <a:gd name="T5" fmla="*/ 26009182 h 8141"/>
                <a:gd name="T6" fmla="*/ 326382416 w 7313"/>
                <a:gd name="T7" fmla="*/ 33127484 h 8141"/>
                <a:gd name="T8" fmla="*/ 340954068 w 7313"/>
                <a:gd name="T9" fmla="*/ 36139074 h 8141"/>
                <a:gd name="T10" fmla="*/ 364619402 w 7313"/>
                <a:gd name="T11" fmla="*/ 25187839 h 8141"/>
                <a:gd name="T12" fmla="*/ 386367247 w 7313"/>
                <a:gd name="T13" fmla="*/ 35591512 h 8141"/>
                <a:gd name="T14" fmla="*/ 395296418 w 7313"/>
                <a:gd name="T15" fmla="*/ 52018598 h 8141"/>
                <a:gd name="T16" fmla="*/ 400445838 w 7313"/>
                <a:gd name="T17" fmla="*/ 76604119 h 8141"/>
                <a:gd name="T18" fmla="*/ 386257496 w 7313"/>
                <a:gd name="T19" fmla="*/ 111593547 h 8141"/>
                <a:gd name="T20" fmla="*/ 345555668 w 7313"/>
                <a:gd name="T21" fmla="*/ 148663476 h 8141"/>
                <a:gd name="T22" fmla="*/ 311043908 w 7313"/>
                <a:gd name="T23" fmla="*/ 169525578 h 8141"/>
                <a:gd name="T24" fmla="*/ 317288969 w 7313"/>
                <a:gd name="T25" fmla="*/ 180531569 h 8141"/>
                <a:gd name="T26" fmla="*/ 326053864 w 7313"/>
                <a:gd name="T27" fmla="*/ 197177679 h 8141"/>
                <a:gd name="T28" fmla="*/ 312523094 w 7313"/>
                <a:gd name="T29" fmla="*/ 210154892 h 8141"/>
                <a:gd name="T30" fmla="*/ 284584946 w 7313"/>
                <a:gd name="T31" fmla="*/ 217985025 h 8141"/>
                <a:gd name="T32" fmla="*/ 253798179 w 7313"/>
                <a:gd name="T33" fmla="*/ 242515790 h 8141"/>
                <a:gd name="T34" fmla="*/ 237473548 w 7313"/>
                <a:gd name="T35" fmla="*/ 260530805 h 8141"/>
                <a:gd name="T36" fmla="*/ 245855132 w 7313"/>
                <a:gd name="T37" fmla="*/ 279093147 h 8141"/>
                <a:gd name="T38" fmla="*/ 233091217 w 7313"/>
                <a:gd name="T39" fmla="*/ 290975236 h 8141"/>
                <a:gd name="T40" fmla="*/ 229914045 w 7313"/>
                <a:gd name="T41" fmla="*/ 321529181 h 8141"/>
                <a:gd name="T42" fmla="*/ 254620027 w 7313"/>
                <a:gd name="T43" fmla="*/ 354656899 h 8141"/>
                <a:gd name="T44" fmla="*/ 266069032 w 7313"/>
                <a:gd name="T45" fmla="*/ 365827158 h 8141"/>
                <a:gd name="T46" fmla="*/ 282284147 w 7313"/>
                <a:gd name="T47" fmla="*/ 389974630 h 8141"/>
                <a:gd name="T48" fmla="*/ 284913498 w 7313"/>
                <a:gd name="T49" fmla="*/ 407441849 h 8141"/>
                <a:gd name="T50" fmla="*/ 290720256 w 7313"/>
                <a:gd name="T51" fmla="*/ 422061981 h 8141"/>
                <a:gd name="T52" fmla="*/ 274340866 w 7313"/>
                <a:gd name="T53" fmla="*/ 434984438 h 8141"/>
                <a:gd name="T54" fmla="*/ 211014586 w 7313"/>
                <a:gd name="T55" fmla="*/ 445552379 h 8141"/>
                <a:gd name="T56" fmla="*/ 137499219 w 7313"/>
                <a:gd name="T57" fmla="*/ 438324565 h 8141"/>
                <a:gd name="T58" fmla="*/ 111423568 w 7313"/>
                <a:gd name="T59" fmla="*/ 425894913 h 8141"/>
                <a:gd name="T60" fmla="*/ 115751374 w 7313"/>
                <a:gd name="T61" fmla="*/ 407551362 h 8141"/>
                <a:gd name="T62" fmla="*/ 118654753 w 7313"/>
                <a:gd name="T63" fmla="*/ 389810362 h 8141"/>
                <a:gd name="T64" fmla="*/ 134650599 w 7313"/>
                <a:gd name="T65" fmla="*/ 365443865 h 8141"/>
                <a:gd name="T66" fmla="*/ 146318873 w 7313"/>
                <a:gd name="T67" fmla="*/ 354383118 h 8141"/>
                <a:gd name="T68" fmla="*/ 170860579 w 7313"/>
                <a:gd name="T69" fmla="*/ 321310156 h 8141"/>
                <a:gd name="T70" fmla="*/ 165984952 w 7313"/>
                <a:gd name="T71" fmla="*/ 290372919 h 8141"/>
                <a:gd name="T72" fmla="*/ 154700223 w 7313"/>
                <a:gd name="T73" fmla="*/ 275479240 h 8141"/>
                <a:gd name="T74" fmla="*/ 165218097 w 7313"/>
                <a:gd name="T75" fmla="*/ 257354713 h 8141"/>
                <a:gd name="T76" fmla="*/ 145004197 w 7313"/>
                <a:gd name="T77" fmla="*/ 241475423 h 8141"/>
                <a:gd name="T78" fmla="*/ 114710492 w 7313"/>
                <a:gd name="T79" fmla="*/ 216287583 h 8141"/>
                <a:gd name="T80" fmla="*/ 88689599 w 7313"/>
                <a:gd name="T81" fmla="*/ 210319160 h 8141"/>
                <a:gd name="T82" fmla="*/ 75158829 w 7313"/>
                <a:gd name="T83" fmla="*/ 199203657 h 8141"/>
                <a:gd name="T84" fmla="*/ 81403890 w 7313"/>
                <a:gd name="T85" fmla="*/ 181900473 h 8141"/>
                <a:gd name="T86" fmla="*/ 92469585 w 7313"/>
                <a:gd name="T87" fmla="*/ 173796559 h 8141"/>
                <a:gd name="T88" fmla="*/ 63545314 w 7313"/>
                <a:gd name="T89" fmla="*/ 152934458 h 8141"/>
                <a:gd name="T90" fmla="*/ 18351404 w 7313"/>
                <a:gd name="T91" fmla="*/ 116904896 h 8141"/>
                <a:gd name="T92" fmla="*/ 602579 w 7313"/>
                <a:gd name="T93" fmla="*/ 79889490 h 8141"/>
                <a:gd name="T94" fmla="*/ 5039902 w 7313"/>
                <a:gd name="T95" fmla="*/ 52675672 h 8141"/>
                <a:gd name="T96" fmla="*/ 12654398 w 7313"/>
                <a:gd name="T97" fmla="*/ 39205653 h 8141"/>
                <a:gd name="T98" fmla="*/ 30896284 w 7313"/>
                <a:gd name="T99" fmla="*/ 25625889 h 8141"/>
                <a:gd name="T100" fmla="*/ 57026460 w 7313"/>
                <a:gd name="T101" fmla="*/ 32744191 h 8141"/>
                <a:gd name="T102" fmla="*/ 78171725 w 7313"/>
                <a:gd name="T103" fmla="*/ 41067363 h 8141"/>
                <a:gd name="T104" fmla="*/ 60751686 w 7313"/>
                <a:gd name="T105" fmla="*/ 25461620 h 8141"/>
                <a:gd name="T106" fmla="*/ 62559424 w 7313"/>
                <a:gd name="T107" fmla="*/ 5366105 h 8141"/>
                <a:gd name="T108" fmla="*/ 53246708 w 7313"/>
                <a:gd name="T109" fmla="*/ 102722814 h 8141"/>
                <a:gd name="T110" fmla="*/ 87046372 w 7313"/>
                <a:gd name="T111" fmla="*/ 132455649 h 8141"/>
                <a:gd name="T112" fmla="*/ 65079258 w 7313"/>
                <a:gd name="T113" fmla="*/ 79287172 h 8141"/>
                <a:gd name="T114" fmla="*/ 51164944 w 7313"/>
                <a:gd name="T115" fmla="*/ 85803156 h 8141"/>
                <a:gd name="T116" fmla="*/ 315042928 w 7313"/>
                <a:gd name="T117" fmla="*/ 102558545 h 8141"/>
                <a:gd name="T118" fmla="*/ 341228096 w 7313"/>
                <a:gd name="T119" fmla="*/ 111319533 h 8141"/>
                <a:gd name="T120" fmla="*/ 350759846 w 7313"/>
                <a:gd name="T121" fmla="*/ 89252795 h 8141"/>
                <a:gd name="T122" fmla="*/ 341611406 w 7313"/>
                <a:gd name="T123" fmla="*/ 79068147 h 8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313" h="8141">
                  <a:moveTo>
                    <a:pt x="1162" y="79"/>
                  </a:moveTo>
                  <a:lnTo>
                    <a:pt x="1162" y="79"/>
                  </a:lnTo>
                  <a:lnTo>
                    <a:pt x="1173" y="69"/>
                  </a:lnTo>
                  <a:lnTo>
                    <a:pt x="1185" y="60"/>
                  </a:lnTo>
                  <a:lnTo>
                    <a:pt x="1198" y="51"/>
                  </a:lnTo>
                  <a:lnTo>
                    <a:pt x="1211" y="42"/>
                  </a:lnTo>
                  <a:lnTo>
                    <a:pt x="1224" y="35"/>
                  </a:lnTo>
                  <a:lnTo>
                    <a:pt x="1238" y="28"/>
                  </a:lnTo>
                  <a:lnTo>
                    <a:pt x="1252" y="23"/>
                  </a:lnTo>
                  <a:lnTo>
                    <a:pt x="1266" y="17"/>
                  </a:lnTo>
                  <a:lnTo>
                    <a:pt x="1282" y="13"/>
                  </a:lnTo>
                  <a:lnTo>
                    <a:pt x="1296" y="10"/>
                  </a:lnTo>
                  <a:lnTo>
                    <a:pt x="1326" y="4"/>
                  </a:lnTo>
                  <a:lnTo>
                    <a:pt x="1357" y="1"/>
                  </a:lnTo>
                  <a:lnTo>
                    <a:pt x="1388" y="0"/>
                  </a:lnTo>
                  <a:lnTo>
                    <a:pt x="5916" y="0"/>
                  </a:lnTo>
                  <a:lnTo>
                    <a:pt x="5936" y="0"/>
                  </a:lnTo>
                  <a:lnTo>
                    <a:pt x="5954" y="0"/>
                  </a:lnTo>
                  <a:lnTo>
                    <a:pt x="5973" y="2"/>
                  </a:lnTo>
                  <a:lnTo>
                    <a:pt x="5992" y="4"/>
                  </a:lnTo>
                  <a:lnTo>
                    <a:pt x="6011" y="8"/>
                  </a:lnTo>
                  <a:lnTo>
                    <a:pt x="6029" y="13"/>
                  </a:lnTo>
                  <a:lnTo>
                    <a:pt x="6048" y="18"/>
                  </a:lnTo>
                  <a:lnTo>
                    <a:pt x="6065" y="25"/>
                  </a:lnTo>
                  <a:lnTo>
                    <a:pt x="6083" y="31"/>
                  </a:lnTo>
                  <a:lnTo>
                    <a:pt x="6099" y="40"/>
                  </a:lnTo>
                  <a:lnTo>
                    <a:pt x="6115" y="50"/>
                  </a:lnTo>
                  <a:lnTo>
                    <a:pt x="6132" y="61"/>
                  </a:lnTo>
                  <a:lnTo>
                    <a:pt x="6146" y="72"/>
                  </a:lnTo>
                  <a:lnTo>
                    <a:pt x="6160" y="85"/>
                  </a:lnTo>
                  <a:lnTo>
                    <a:pt x="6173" y="99"/>
                  </a:lnTo>
                  <a:lnTo>
                    <a:pt x="6186" y="113"/>
                  </a:lnTo>
                  <a:lnTo>
                    <a:pt x="6195" y="124"/>
                  </a:lnTo>
                  <a:lnTo>
                    <a:pt x="6202" y="136"/>
                  </a:lnTo>
                  <a:lnTo>
                    <a:pt x="6210" y="148"/>
                  </a:lnTo>
                  <a:lnTo>
                    <a:pt x="6216" y="160"/>
                  </a:lnTo>
                  <a:lnTo>
                    <a:pt x="6223" y="172"/>
                  </a:lnTo>
                  <a:lnTo>
                    <a:pt x="6228" y="185"/>
                  </a:lnTo>
                  <a:lnTo>
                    <a:pt x="6238" y="211"/>
                  </a:lnTo>
                  <a:lnTo>
                    <a:pt x="6245" y="237"/>
                  </a:lnTo>
                  <a:lnTo>
                    <a:pt x="6249" y="264"/>
                  </a:lnTo>
                  <a:lnTo>
                    <a:pt x="6251" y="292"/>
                  </a:lnTo>
                  <a:lnTo>
                    <a:pt x="6251" y="319"/>
                  </a:lnTo>
                  <a:lnTo>
                    <a:pt x="6249" y="348"/>
                  </a:lnTo>
                  <a:lnTo>
                    <a:pt x="6243" y="375"/>
                  </a:lnTo>
                  <a:lnTo>
                    <a:pt x="6236" y="401"/>
                  </a:lnTo>
                  <a:lnTo>
                    <a:pt x="6226" y="427"/>
                  </a:lnTo>
                  <a:lnTo>
                    <a:pt x="6221" y="439"/>
                  </a:lnTo>
                  <a:lnTo>
                    <a:pt x="6214" y="452"/>
                  </a:lnTo>
                  <a:lnTo>
                    <a:pt x="6208" y="464"/>
                  </a:lnTo>
                  <a:lnTo>
                    <a:pt x="6200" y="475"/>
                  </a:lnTo>
                  <a:lnTo>
                    <a:pt x="6191" y="487"/>
                  </a:lnTo>
                  <a:lnTo>
                    <a:pt x="6183" y="498"/>
                  </a:lnTo>
                  <a:lnTo>
                    <a:pt x="6173" y="508"/>
                  </a:lnTo>
                  <a:lnTo>
                    <a:pt x="6163" y="517"/>
                  </a:lnTo>
                  <a:lnTo>
                    <a:pt x="6151" y="530"/>
                  </a:lnTo>
                  <a:lnTo>
                    <a:pt x="6137" y="542"/>
                  </a:lnTo>
                  <a:lnTo>
                    <a:pt x="6123" y="552"/>
                  </a:lnTo>
                  <a:lnTo>
                    <a:pt x="6109" y="562"/>
                  </a:lnTo>
                  <a:lnTo>
                    <a:pt x="6093" y="571"/>
                  </a:lnTo>
                  <a:lnTo>
                    <a:pt x="6077" y="578"/>
                  </a:lnTo>
                  <a:lnTo>
                    <a:pt x="6061" y="585"/>
                  </a:lnTo>
                  <a:lnTo>
                    <a:pt x="6045" y="590"/>
                  </a:lnTo>
                  <a:lnTo>
                    <a:pt x="6027" y="594"/>
                  </a:lnTo>
                  <a:lnTo>
                    <a:pt x="6010" y="599"/>
                  </a:lnTo>
                  <a:lnTo>
                    <a:pt x="5992" y="602"/>
                  </a:lnTo>
                  <a:lnTo>
                    <a:pt x="5975" y="604"/>
                  </a:lnTo>
                  <a:lnTo>
                    <a:pt x="5958" y="605"/>
                  </a:lnTo>
                  <a:lnTo>
                    <a:pt x="5939" y="606"/>
                  </a:lnTo>
                  <a:lnTo>
                    <a:pt x="5922" y="606"/>
                  </a:lnTo>
                  <a:lnTo>
                    <a:pt x="5904" y="606"/>
                  </a:lnTo>
                  <a:lnTo>
                    <a:pt x="5870" y="894"/>
                  </a:lnTo>
                  <a:lnTo>
                    <a:pt x="5908" y="876"/>
                  </a:lnTo>
                  <a:lnTo>
                    <a:pt x="5947" y="858"/>
                  </a:lnTo>
                  <a:lnTo>
                    <a:pt x="5985" y="840"/>
                  </a:lnTo>
                  <a:lnTo>
                    <a:pt x="6024" y="824"/>
                  </a:lnTo>
                  <a:lnTo>
                    <a:pt x="6103" y="793"/>
                  </a:lnTo>
                  <a:lnTo>
                    <a:pt x="6183" y="764"/>
                  </a:lnTo>
                  <a:lnTo>
                    <a:pt x="6186" y="750"/>
                  </a:lnTo>
                  <a:lnTo>
                    <a:pt x="6189" y="737"/>
                  </a:lnTo>
                  <a:lnTo>
                    <a:pt x="6199" y="710"/>
                  </a:lnTo>
                  <a:lnTo>
                    <a:pt x="6210" y="685"/>
                  </a:lnTo>
                  <a:lnTo>
                    <a:pt x="6224" y="660"/>
                  </a:lnTo>
                  <a:lnTo>
                    <a:pt x="6239" y="637"/>
                  </a:lnTo>
                  <a:lnTo>
                    <a:pt x="6255" y="615"/>
                  </a:lnTo>
                  <a:lnTo>
                    <a:pt x="6274" y="594"/>
                  </a:lnTo>
                  <a:lnTo>
                    <a:pt x="6295" y="576"/>
                  </a:lnTo>
                  <a:lnTo>
                    <a:pt x="6316" y="558"/>
                  </a:lnTo>
                  <a:lnTo>
                    <a:pt x="6339" y="541"/>
                  </a:lnTo>
                  <a:lnTo>
                    <a:pt x="6363" y="527"/>
                  </a:lnTo>
                  <a:lnTo>
                    <a:pt x="6387" y="514"/>
                  </a:lnTo>
                  <a:lnTo>
                    <a:pt x="6413" y="502"/>
                  </a:lnTo>
                  <a:lnTo>
                    <a:pt x="6439" y="491"/>
                  </a:lnTo>
                  <a:lnTo>
                    <a:pt x="6465" y="483"/>
                  </a:lnTo>
                  <a:lnTo>
                    <a:pt x="6492" y="476"/>
                  </a:lnTo>
                  <a:lnTo>
                    <a:pt x="6524" y="469"/>
                  </a:lnTo>
                  <a:lnTo>
                    <a:pt x="6556" y="465"/>
                  </a:lnTo>
                  <a:lnTo>
                    <a:pt x="6590" y="462"/>
                  </a:lnTo>
                  <a:lnTo>
                    <a:pt x="6623" y="460"/>
                  </a:lnTo>
                  <a:lnTo>
                    <a:pt x="6656" y="460"/>
                  </a:lnTo>
                  <a:lnTo>
                    <a:pt x="6690" y="461"/>
                  </a:lnTo>
                  <a:lnTo>
                    <a:pt x="6723" y="464"/>
                  </a:lnTo>
                  <a:lnTo>
                    <a:pt x="6755" y="469"/>
                  </a:lnTo>
                  <a:lnTo>
                    <a:pt x="6788" y="476"/>
                  </a:lnTo>
                  <a:lnTo>
                    <a:pt x="6820" y="485"/>
                  </a:lnTo>
                  <a:lnTo>
                    <a:pt x="6851" y="496"/>
                  </a:lnTo>
                  <a:lnTo>
                    <a:pt x="6881" y="508"/>
                  </a:lnTo>
                  <a:lnTo>
                    <a:pt x="6911" y="523"/>
                  </a:lnTo>
                  <a:lnTo>
                    <a:pt x="6939" y="539"/>
                  </a:lnTo>
                  <a:lnTo>
                    <a:pt x="6966" y="559"/>
                  </a:lnTo>
                  <a:lnTo>
                    <a:pt x="6979" y="568"/>
                  </a:lnTo>
                  <a:lnTo>
                    <a:pt x="6992" y="579"/>
                  </a:lnTo>
                  <a:lnTo>
                    <a:pt x="7006" y="592"/>
                  </a:lnTo>
                  <a:lnTo>
                    <a:pt x="7020" y="605"/>
                  </a:lnTo>
                  <a:lnTo>
                    <a:pt x="7031" y="619"/>
                  </a:lnTo>
                  <a:lnTo>
                    <a:pt x="7043" y="635"/>
                  </a:lnTo>
                  <a:lnTo>
                    <a:pt x="7053" y="650"/>
                  </a:lnTo>
                  <a:lnTo>
                    <a:pt x="7063" y="666"/>
                  </a:lnTo>
                  <a:lnTo>
                    <a:pt x="7072" y="683"/>
                  </a:lnTo>
                  <a:lnTo>
                    <a:pt x="7079" y="700"/>
                  </a:lnTo>
                  <a:lnTo>
                    <a:pt x="7086" y="717"/>
                  </a:lnTo>
                  <a:lnTo>
                    <a:pt x="7091" y="736"/>
                  </a:lnTo>
                  <a:lnTo>
                    <a:pt x="7095" y="753"/>
                  </a:lnTo>
                  <a:lnTo>
                    <a:pt x="7098" y="772"/>
                  </a:lnTo>
                  <a:lnTo>
                    <a:pt x="7100" y="791"/>
                  </a:lnTo>
                  <a:lnTo>
                    <a:pt x="7100" y="810"/>
                  </a:lnTo>
                  <a:lnTo>
                    <a:pt x="7099" y="828"/>
                  </a:lnTo>
                  <a:lnTo>
                    <a:pt x="7097" y="848"/>
                  </a:lnTo>
                  <a:lnTo>
                    <a:pt x="7121" y="864"/>
                  </a:lnTo>
                  <a:lnTo>
                    <a:pt x="7143" y="881"/>
                  </a:lnTo>
                  <a:lnTo>
                    <a:pt x="7165" y="899"/>
                  </a:lnTo>
                  <a:lnTo>
                    <a:pt x="7187" y="918"/>
                  </a:lnTo>
                  <a:lnTo>
                    <a:pt x="7206" y="939"/>
                  </a:lnTo>
                  <a:lnTo>
                    <a:pt x="7216" y="950"/>
                  </a:lnTo>
                  <a:lnTo>
                    <a:pt x="7225" y="961"/>
                  </a:lnTo>
                  <a:lnTo>
                    <a:pt x="7233" y="973"/>
                  </a:lnTo>
                  <a:lnTo>
                    <a:pt x="7240" y="985"/>
                  </a:lnTo>
                  <a:lnTo>
                    <a:pt x="7247" y="998"/>
                  </a:lnTo>
                  <a:lnTo>
                    <a:pt x="7253" y="1011"/>
                  </a:lnTo>
                  <a:lnTo>
                    <a:pt x="7265" y="1041"/>
                  </a:lnTo>
                  <a:lnTo>
                    <a:pt x="7276" y="1073"/>
                  </a:lnTo>
                  <a:lnTo>
                    <a:pt x="7285" y="1104"/>
                  </a:lnTo>
                  <a:lnTo>
                    <a:pt x="7293" y="1137"/>
                  </a:lnTo>
                  <a:lnTo>
                    <a:pt x="7300" y="1168"/>
                  </a:lnTo>
                  <a:lnTo>
                    <a:pt x="7305" y="1201"/>
                  </a:lnTo>
                  <a:lnTo>
                    <a:pt x="7309" y="1234"/>
                  </a:lnTo>
                  <a:lnTo>
                    <a:pt x="7312" y="1267"/>
                  </a:lnTo>
                  <a:lnTo>
                    <a:pt x="7313" y="1300"/>
                  </a:lnTo>
                  <a:lnTo>
                    <a:pt x="7313" y="1333"/>
                  </a:lnTo>
                  <a:lnTo>
                    <a:pt x="7312" y="1366"/>
                  </a:lnTo>
                  <a:lnTo>
                    <a:pt x="7310" y="1399"/>
                  </a:lnTo>
                  <a:lnTo>
                    <a:pt x="7306" y="1431"/>
                  </a:lnTo>
                  <a:lnTo>
                    <a:pt x="7302" y="1465"/>
                  </a:lnTo>
                  <a:lnTo>
                    <a:pt x="7297" y="1498"/>
                  </a:lnTo>
                  <a:lnTo>
                    <a:pt x="7290" y="1529"/>
                  </a:lnTo>
                  <a:lnTo>
                    <a:pt x="7279" y="1572"/>
                  </a:lnTo>
                  <a:lnTo>
                    <a:pt x="7267" y="1614"/>
                  </a:lnTo>
                  <a:lnTo>
                    <a:pt x="7254" y="1655"/>
                  </a:lnTo>
                  <a:lnTo>
                    <a:pt x="7239" y="1696"/>
                  </a:lnTo>
                  <a:lnTo>
                    <a:pt x="7223" y="1736"/>
                  </a:lnTo>
                  <a:lnTo>
                    <a:pt x="7205" y="1776"/>
                  </a:lnTo>
                  <a:lnTo>
                    <a:pt x="7187" y="1815"/>
                  </a:lnTo>
                  <a:lnTo>
                    <a:pt x="7166" y="1853"/>
                  </a:lnTo>
                  <a:lnTo>
                    <a:pt x="7146" y="1891"/>
                  </a:lnTo>
                  <a:lnTo>
                    <a:pt x="7123" y="1929"/>
                  </a:lnTo>
                  <a:lnTo>
                    <a:pt x="7100" y="1966"/>
                  </a:lnTo>
                  <a:lnTo>
                    <a:pt x="7076" y="2002"/>
                  </a:lnTo>
                  <a:lnTo>
                    <a:pt x="7051" y="2038"/>
                  </a:lnTo>
                  <a:lnTo>
                    <a:pt x="7026" y="2073"/>
                  </a:lnTo>
                  <a:lnTo>
                    <a:pt x="7000" y="2108"/>
                  </a:lnTo>
                  <a:lnTo>
                    <a:pt x="6973" y="2142"/>
                  </a:lnTo>
                  <a:lnTo>
                    <a:pt x="6933" y="2190"/>
                  </a:lnTo>
                  <a:lnTo>
                    <a:pt x="6891" y="2237"/>
                  </a:lnTo>
                  <a:lnTo>
                    <a:pt x="6848" y="2284"/>
                  </a:lnTo>
                  <a:lnTo>
                    <a:pt x="6804" y="2329"/>
                  </a:lnTo>
                  <a:lnTo>
                    <a:pt x="6759" y="2373"/>
                  </a:lnTo>
                  <a:lnTo>
                    <a:pt x="6713" y="2416"/>
                  </a:lnTo>
                  <a:lnTo>
                    <a:pt x="6666" y="2458"/>
                  </a:lnTo>
                  <a:lnTo>
                    <a:pt x="6617" y="2499"/>
                  </a:lnTo>
                  <a:lnTo>
                    <a:pt x="6568" y="2538"/>
                  </a:lnTo>
                  <a:lnTo>
                    <a:pt x="6518" y="2576"/>
                  </a:lnTo>
                  <a:lnTo>
                    <a:pt x="6467" y="2613"/>
                  </a:lnTo>
                  <a:lnTo>
                    <a:pt x="6415" y="2649"/>
                  </a:lnTo>
                  <a:lnTo>
                    <a:pt x="6362" y="2683"/>
                  </a:lnTo>
                  <a:lnTo>
                    <a:pt x="6308" y="2715"/>
                  </a:lnTo>
                  <a:lnTo>
                    <a:pt x="6253" y="2746"/>
                  </a:lnTo>
                  <a:lnTo>
                    <a:pt x="6198" y="2775"/>
                  </a:lnTo>
                  <a:lnTo>
                    <a:pt x="6129" y="2805"/>
                  </a:lnTo>
                  <a:lnTo>
                    <a:pt x="6062" y="2837"/>
                  </a:lnTo>
                  <a:lnTo>
                    <a:pt x="5995" y="2869"/>
                  </a:lnTo>
                  <a:lnTo>
                    <a:pt x="5962" y="2887"/>
                  </a:lnTo>
                  <a:lnTo>
                    <a:pt x="5928" y="2905"/>
                  </a:lnTo>
                  <a:lnTo>
                    <a:pt x="5897" y="2924"/>
                  </a:lnTo>
                  <a:lnTo>
                    <a:pt x="5865" y="2943"/>
                  </a:lnTo>
                  <a:lnTo>
                    <a:pt x="5834" y="2964"/>
                  </a:lnTo>
                  <a:lnTo>
                    <a:pt x="5803" y="2986"/>
                  </a:lnTo>
                  <a:lnTo>
                    <a:pt x="5774" y="3008"/>
                  </a:lnTo>
                  <a:lnTo>
                    <a:pt x="5745" y="3031"/>
                  </a:lnTo>
                  <a:lnTo>
                    <a:pt x="5717" y="3056"/>
                  </a:lnTo>
                  <a:lnTo>
                    <a:pt x="5690" y="3083"/>
                  </a:lnTo>
                  <a:lnTo>
                    <a:pt x="5678" y="3096"/>
                  </a:lnTo>
                  <a:lnTo>
                    <a:pt x="5666" y="3109"/>
                  </a:lnTo>
                  <a:lnTo>
                    <a:pt x="5657" y="3123"/>
                  </a:lnTo>
                  <a:lnTo>
                    <a:pt x="5647" y="3138"/>
                  </a:lnTo>
                  <a:lnTo>
                    <a:pt x="5638" y="3153"/>
                  </a:lnTo>
                  <a:lnTo>
                    <a:pt x="5629" y="3169"/>
                  </a:lnTo>
                  <a:lnTo>
                    <a:pt x="5615" y="3201"/>
                  </a:lnTo>
                  <a:lnTo>
                    <a:pt x="5623" y="3210"/>
                  </a:lnTo>
                  <a:lnTo>
                    <a:pt x="5632" y="3217"/>
                  </a:lnTo>
                  <a:lnTo>
                    <a:pt x="5640" y="3224"/>
                  </a:lnTo>
                  <a:lnTo>
                    <a:pt x="5650" y="3229"/>
                  </a:lnTo>
                  <a:lnTo>
                    <a:pt x="5670" y="3240"/>
                  </a:lnTo>
                  <a:lnTo>
                    <a:pt x="5690" y="3250"/>
                  </a:lnTo>
                  <a:lnTo>
                    <a:pt x="5733" y="3266"/>
                  </a:lnTo>
                  <a:lnTo>
                    <a:pt x="5753" y="3275"/>
                  </a:lnTo>
                  <a:lnTo>
                    <a:pt x="5773" y="3286"/>
                  </a:lnTo>
                  <a:lnTo>
                    <a:pt x="5792" y="3297"/>
                  </a:lnTo>
                  <a:lnTo>
                    <a:pt x="5810" y="3309"/>
                  </a:lnTo>
                  <a:lnTo>
                    <a:pt x="5828" y="3321"/>
                  </a:lnTo>
                  <a:lnTo>
                    <a:pt x="5845" y="3335"/>
                  </a:lnTo>
                  <a:lnTo>
                    <a:pt x="5861" y="3350"/>
                  </a:lnTo>
                  <a:lnTo>
                    <a:pt x="5876" y="3365"/>
                  </a:lnTo>
                  <a:lnTo>
                    <a:pt x="5890" y="3381"/>
                  </a:lnTo>
                  <a:lnTo>
                    <a:pt x="5903" y="3399"/>
                  </a:lnTo>
                  <a:lnTo>
                    <a:pt x="5915" y="3417"/>
                  </a:lnTo>
                  <a:lnTo>
                    <a:pt x="5926" y="3437"/>
                  </a:lnTo>
                  <a:lnTo>
                    <a:pt x="5935" y="3456"/>
                  </a:lnTo>
                  <a:lnTo>
                    <a:pt x="5942" y="3476"/>
                  </a:lnTo>
                  <a:lnTo>
                    <a:pt x="5948" y="3497"/>
                  </a:lnTo>
                  <a:lnTo>
                    <a:pt x="5952" y="3518"/>
                  </a:lnTo>
                  <a:lnTo>
                    <a:pt x="5954" y="3540"/>
                  </a:lnTo>
                  <a:lnTo>
                    <a:pt x="5954" y="3563"/>
                  </a:lnTo>
                  <a:lnTo>
                    <a:pt x="5954" y="3581"/>
                  </a:lnTo>
                  <a:lnTo>
                    <a:pt x="5952" y="3601"/>
                  </a:lnTo>
                  <a:lnTo>
                    <a:pt x="5948" y="3619"/>
                  </a:lnTo>
                  <a:lnTo>
                    <a:pt x="5943" y="3637"/>
                  </a:lnTo>
                  <a:lnTo>
                    <a:pt x="5936" y="3654"/>
                  </a:lnTo>
                  <a:lnTo>
                    <a:pt x="5928" y="3672"/>
                  </a:lnTo>
                  <a:lnTo>
                    <a:pt x="5918" y="3687"/>
                  </a:lnTo>
                  <a:lnTo>
                    <a:pt x="5909" y="3703"/>
                  </a:lnTo>
                  <a:lnTo>
                    <a:pt x="5897" y="3717"/>
                  </a:lnTo>
                  <a:lnTo>
                    <a:pt x="5884" y="3733"/>
                  </a:lnTo>
                  <a:lnTo>
                    <a:pt x="5871" y="3746"/>
                  </a:lnTo>
                  <a:lnTo>
                    <a:pt x="5857" y="3758"/>
                  </a:lnTo>
                  <a:lnTo>
                    <a:pt x="5841" y="3769"/>
                  </a:lnTo>
                  <a:lnTo>
                    <a:pt x="5826" y="3780"/>
                  </a:lnTo>
                  <a:lnTo>
                    <a:pt x="5810" y="3791"/>
                  </a:lnTo>
                  <a:lnTo>
                    <a:pt x="5793" y="3800"/>
                  </a:lnTo>
                  <a:lnTo>
                    <a:pt x="5765" y="3814"/>
                  </a:lnTo>
                  <a:lnTo>
                    <a:pt x="5735" y="3827"/>
                  </a:lnTo>
                  <a:lnTo>
                    <a:pt x="5705" y="3838"/>
                  </a:lnTo>
                  <a:lnTo>
                    <a:pt x="5675" y="3848"/>
                  </a:lnTo>
                  <a:lnTo>
                    <a:pt x="5643" y="3856"/>
                  </a:lnTo>
                  <a:lnTo>
                    <a:pt x="5612" y="3863"/>
                  </a:lnTo>
                  <a:lnTo>
                    <a:pt x="5580" y="3868"/>
                  </a:lnTo>
                  <a:lnTo>
                    <a:pt x="5549" y="3873"/>
                  </a:lnTo>
                  <a:lnTo>
                    <a:pt x="5517" y="3875"/>
                  </a:lnTo>
                  <a:lnTo>
                    <a:pt x="5485" y="3877"/>
                  </a:lnTo>
                  <a:lnTo>
                    <a:pt x="5452" y="3876"/>
                  </a:lnTo>
                  <a:lnTo>
                    <a:pt x="5421" y="3875"/>
                  </a:lnTo>
                  <a:lnTo>
                    <a:pt x="5388" y="3872"/>
                  </a:lnTo>
                  <a:lnTo>
                    <a:pt x="5357" y="3867"/>
                  </a:lnTo>
                  <a:lnTo>
                    <a:pt x="5325" y="3862"/>
                  </a:lnTo>
                  <a:lnTo>
                    <a:pt x="5293" y="3855"/>
                  </a:lnTo>
                  <a:lnTo>
                    <a:pt x="5270" y="3888"/>
                  </a:lnTo>
                  <a:lnTo>
                    <a:pt x="5246" y="3919"/>
                  </a:lnTo>
                  <a:lnTo>
                    <a:pt x="5221" y="3951"/>
                  </a:lnTo>
                  <a:lnTo>
                    <a:pt x="5195" y="3981"/>
                  </a:lnTo>
                  <a:lnTo>
                    <a:pt x="5168" y="4012"/>
                  </a:lnTo>
                  <a:lnTo>
                    <a:pt x="5141" y="4042"/>
                  </a:lnTo>
                  <a:lnTo>
                    <a:pt x="5114" y="4071"/>
                  </a:lnTo>
                  <a:lnTo>
                    <a:pt x="5086" y="4100"/>
                  </a:lnTo>
                  <a:lnTo>
                    <a:pt x="5057" y="4127"/>
                  </a:lnTo>
                  <a:lnTo>
                    <a:pt x="5027" y="4155"/>
                  </a:lnTo>
                  <a:lnTo>
                    <a:pt x="4997" y="4181"/>
                  </a:lnTo>
                  <a:lnTo>
                    <a:pt x="4966" y="4208"/>
                  </a:lnTo>
                  <a:lnTo>
                    <a:pt x="4935" y="4233"/>
                  </a:lnTo>
                  <a:lnTo>
                    <a:pt x="4903" y="4258"/>
                  </a:lnTo>
                  <a:lnTo>
                    <a:pt x="4871" y="4281"/>
                  </a:lnTo>
                  <a:lnTo>
                    <a:pt x="4838" y="4305"/>
                  </a:lnTo>
                  <a:lnTo>
                    <a:pt x="4805" y="4327"/>
                  </a:lnTo>
                  <a:lnTo>
                    <a:pt x="4772" y="4350"/>
                  </a:lnTo>
                  <a:lnTo>
                    <a:pt x="4737" y="4371"/>
                  </a:lnTo>
                  <a:lnTo>
                    <a:pt x="4702" y="4391"/>
                  </a:lnTo>
                  <a:lnTo>
                    <a:pt x="4667" y="4411"/>
                  </a:lnTo>
                  <a:lnTo>
                    <a:pt x="4633" y="4429"/>
                  </a:lnTo>
                  <a:lnTo>
                    <a:pt x="4597" y="4448"/>
                  </a:lnTo>
                  <a:lnTo>
                    <a:pt x="4560" y="4465"/>
                  </a:lnTo>
                  <a:lnTo>
                    <a:pt x="4524" y="4483"/>
                  </a:lnTo>
                  <a:lnTo>
                    <a:pt x="4487" y="4498"/>
                  </a:lnTo>
                  <a:lnTo>
                    <a:pt x="4449" y="4513"/>
                  </a:lnTo>
                  <a:lnTo>
                    <a:pt x="4412" y="4527"/>
                  </a:lnTo>
                  <a:lnTo>
                    <a:pt x="4374" y="4540"/>
                  </a:lnTo>
                  <a:lnTo>
                    <a:pt x="4336" y="4553"/>
                  </a:lnTo>
                  <a:lnTo>
                    <a:pt x="4297" y="4565"/>
                  </a:lnTo>
                  <a:lnTo>
                    <a:pt x="4259" y="4576"/>
                  </a:lnTo>
                  <a:lnTo>
                    <a:pt x="4270" y="4665"/>
                  </a:lnTo>
                  <a:lnTo>
                    <a:pt x="4285" y="4683"/>
                  </a:lnTo>
                  <a:lnTo>
                    <a:pt x="4299" y="4700"/>
                  </a:lnTo>
                  <a:lnTo>
                    <a:pt x="4312" y="4718"/>
                  </a:lnTo>
                  <a:lnTo>
                    <a:pt x="4324" y="4737"/>
                  </a:lnTo>
                  <a:lnTo>
                    <a:pt x="4335" y="4758"/>
                  </a:lnTo>
                  <a:lnTo>
                    <a:pt x="4343" y="4778"/>
                  </a:lnTo>
                  <a:lnTo>
                    <a:pt x="4350" y="4800"/>
                  </a:lnTo>
                  <a:lnTo>
                    <a:pt x="4354" y="4823"/>
                  </a:lnTo>
                  <a:lnTo>
                    <a:pt x="4375" y="4836"/>
                  </a:lnTo>
                  <a:lnTo>
                    <a:pt x="4396" y="4851"/>
                  </a:lnTo>
                  <a:lnTo>
                    <a:pt x="4413" y="4867"/>
                  </a:lnTo>
                  <a:lnTo>
                    <a:pt x="4430" y="4887"/>
                  </a:lnTo>
                  <a:lnTo>
                    <a:pt x="4445" y="4906"/>
                  </a:lnTo>
                  <a:lnTo>
                    <a:pt x="4458" y="4928"/>
                  </a:lnTo>
                  <a:lnTo>
                    <a:pt x="4470" y="4951"/>
                  </a:lnTo>
                  <a:lnTo>
                    <a:pt x="4478" y="4974"/>
                  </a:lnTo>
                  <a:lnTo>
                    <a:pt x="4485" y="4998"/>
                  </a:lnTo>
                  <a:lnTo>
                    <a:pt x="4489" y="5023"/>
                  </a:lnTo>
                  <a:lnTo>
                    <a:pt x="4491" y="5047"/>
                  </a:lnTo>
                  <a:lnTo>
                    <a:pt x="4491" y="5072"/>
                  </a:lnTo>
                  <a:lnTo>
                    <a:pt x="4489" y="5084"/>
                  </a:lnTo>
                  <a:lnTo>
                    <a:pt x="4488" y="5097"/>
                  </a:lnTo>
                  <a:lnTo>
                    <a:pt x="4485" y="5109"/>
                  </a:lnTo>
                  <a:lnTo>
                    <a:pt x="4482" y="5121"/>
                  </a:lnTo>
                  <a:lnTo>
                    <a:pt x="4478" y="5133"/>
                  </a:lnTo>
                  <a:lnTo>
                    <a:pt x="4473" y="5144"/>
                  </a:lnTo>
                  <a:lnTo>
                    <a:pt x="4467" y="5155"/>
                  </a:lnTo>
                  <a:lnTo>
                    <a:pt x="4462" y="5167"/>
                  </a:lnTo>
                  <a:lnTo>
                    <a:pt x="4448" y="5187"/>
                  </a:lnTo>
                  <a:lnTo>
                    <a:pt x="4433" y="5204"/>
                  </a:lnTo>
                  <a:lnTo>
                    <a:pt x="4416" y="5221"/>
                  </a:lnTo>
                  <a:lnTo>
                    <a:pt x="4399" y="5237"/>
                  </a:lnTo>
                  <a:lnTo>
                    <a:pt x="4380" y="5250"/>
                  </a:lnTo>
                  <a:lnTo>
                    <a:pt x="4361" y="5263"/>
                  </a:lnTo>
                  <a:lnTo>
                    <a:pt x="4341" y="5275"/>
                  </a:lnTo>
                  <a:lnTo>
                    <a:pt x="4321" y="5286"/>
                  </a:lnTo>
                  <a:lnTo>
                    <a:pt x="4299" y="5297"/>
                  </a:lnTo>
                  <a:lnTo>
                    <a:pt x="4277" y="5305"/>
                  </a:lnTo>
                  <a:lnTo>
                    <a:pt x="4255" y="5314"/>
                  </a:lnTo>
                  <a:lnTo>
                    <a:pt x="4233" y="5323"/>
                  </a:lnTo>
                  <a:lnTo>
                    <a:pt x="4188" y="5337"/>
                  </a:lnTo>
                  <a:lnTo>
                    <a:pt x="4143" y="5351"/>
                  </a:lnTo>
                  <a:lnTo>
                    <a:pt x="4146" y="5384"/>
                  </a:lnTo>
                  <a:lnTo>
                    <a:pt x="4148" y="5416"/>
                  </a:lnTo>
                  <a:lnTo>
                    <a:pt x="4149" y="5483"/>
                  </a:lnTo>
                  <a:lnTo>
                    <a:pt x="4150" y="5549"/>
                  </a:lnTo>
                  <a:lnTo>
                    <a:pt x="4151" y="5614"/>
                  </a:lnTo>
                  <a:lnTo>
                    <a:pt x="4153" y="5648"/>
                  </a:lnTo>
                  <a:lnTo>
                    <a:pt x="4155" y="5680"/>
                  </a:lnTo>
                  <a:lnTo>
                    <a:pt x="4159" y="5713"/>
                  </a:lnTo>
                  <a:lnTo>
                    <a:pt x="4163" y="5744"/>
                  </a:lnTo>
                  <a:lnTo>
                    <a:pt x="4170" y="5777"/>
                  </a:lnTo>
                  <a:lnTo>
                    <a:pt x="4177" y="5809"/>
                  </a:lnTo>
                  <a:lnTo>
                    <a:pt x="4186" y="5840"/>
                  </a:lnTo>
                  <a:lnTo>
                    <a:pt x="4197" y="5872"/>
                  </a:lnTo>
                  <a:lnTo>
                    <a:pt x="4214" y="5915"/>
                  </a:lnTo>
                  <a:lnTo>
                    <a:pt x="4234" y="5959"/>
                  </a:lnTo>
                  <a:lnTo>
                    <a:pt x="4254" y="6000"/>
                  </a:lnTo>
                  <a:lnTo>
                    <a:pt x="4277" y="6040"/>
                  </a:lnTo>
                  <a:lnTo>
                    <a:pt x="4301" y="6080"/>
                  </a:lnTo>
                  <a:lnTo>
                    <a:pt x="4327" y="6119"/>
                  </a:lnTo>
                  <a:lnTo>
                    <a:pt x="4353" y="6158"/>
                  </a:lnTo>
                  <a:lnTo>
                    <a:pt x="4382" y="6194"/>
                  </a:lnTo>
                  <a:lnTo>
                    <a:pt x="4411" y="6231"/>
                  </a:lnTo>
                  <a:lnTo>
                    <a:pt x="4441" y="6266"/>
                  </a:lnTo>
                  <a:lnTo>
                    <a:pt x="4472" y="6302"/>
                  </a:lnTo>
                  <a:lnTo>
                    <a:pt x="4504" y="6336"/>
                  </a:lnTo>
                  <a:lnTo>
                    <a:pt x="4536" y="6369"/>
                  </a:lnTo>
                  <a:lnTo>
                    <a:pt x="4570" y="6402"/>
                  </a:lnTo>
                  <a:lnTo>
                    <a:pt x="4603" y="6435"/>
                  </a:lnTo>
                  <a:lnTo>
                    <a:pt x="4637" y="6466"/>
                  </a:lnTo>
                  <a:lnTo>
                    <a:pt x="4648" y="6477"/>
                  </a:lnTo>
                  <a:lnTo>
                    <a:pt x="4660" y="6486"/>
                  </a:lnTo>
                  <a:lnTo>
                    <a:pt x="4673" y="6494"/>
                  </a:lnTo>
                  <a:lnTo>
                    <a:pt x="4686" y="6503"/>
                  </a:lnTo>
                  <a:lnTo>
                    <a:pt x="4712" y="6517"/>
                  </a:lnTo>
                  <a:lnTo>
                    <a:pt x="4739" y="6531"/>
                  </a:lnTo>
                  <a:lnTo>
                    <a:pt x="4765" y="6547"/>
                  </a:lnTo>
                  <a:lnTo>
                    <a:pt x="4778" y="6555"/>
                  </a:lnTo>
                  <a:lnTo>
                    <a:pt x="4790" y="6564"/>
                  </a:lnTo>
                  <a:lnTo>
                    <a:pt x="4802" y="6573"/>
                  </a:lnTo>
                  <a:lnTo>
                    <a:pt x="4813" y="6584"/>
                  </a:lnTo>
                  <a:lnTo>
                    <a:pt x="4823" y="6596"/>
                  </a:lnTo>
                  <a:lnTo>
                    <a:pt x="4832" y="6608"/>
                  </a:lnTo>
                  <a:lnTo>
                    <a:pt x="4840" y="6622"/>
                  </a:lnTo>
                  <a:lnTo>
                    <a:pt x="4847" y="6637"/>
                  </a:lnTo>
                  <a:lnTo>
                    <a:pt x="4852" y="6651"/>
                  </a:lnTo>
                  <a:lnTo>
                    <a:pt x="4855" y="6666"/>
                  </a:lnTo>
                  <a:lnTo>
                    <a:pt x="4857" y="6681"/>
                  </a:lnTo>
                  <a:lnTo>
                    <a:pt x="4858" y="6698"/>
                  </a:lnTo>
                  <a:lnTo>
                    <a:pt x="4857" y="6713"/>
                  </a:lnTo>
                  <a:lnTo>
                    <a:pt x="4855" y="6728"/>
                  </a:lnTo>
                  <a:lnTo>
                    <a:pt x="4852" y="6744"/>
                  </a:lnTo>
                  <a:lnTo>
                    <a:pt x="4849" y="6760"/>
                  </a:lnTo>
                  <a:lnTo>
                    <a:pt x="4841" y="6791"/>
                  </a:lnTo>
                  <a:lnTo>
                    <a:pt x="4833" y="6823"/>
                  </a:lnTo>
                  <a:lnTo>
                    <a:pt x="4825" y="6852"/>
                  </a:lnTo>
                  <a:lnTo>
                    <a:pt x="4865" y="6886"/>
                  </a:lnTo>
                  <a:lnTo>
                    <a:pt x="4908" y="6918"/>
                  </a:lnTo>
                  <a:lnTo>
                    <a:pt x="4992" y="6983"/>
                  </a:lnTo>
                  <a:lnTo>
                    <a:pt x="5035" y="7015"/>
                  </a:lnTo>
                  <a:lnTo>
                    <a:pt x="5076" y="7049"/>
                  </a:lnTo>
                  <a:lnTo>
                    <a:pt x="5096" y="7066"/>
                  </a:lnTo>
                  <a:lnTo>
                    <a:pt x="5115" y="7084"/>
                  </a:lnTo>
                  <a:lnTo>
                    <a:pt x="5135" y="7103"/>
                  </a:lnTo>
                  <a:lnTo>
                    <a:pt x="5153" y="7122"/>
                  </a:lnTo>
                  <a:lnTo>
                    <a:pt x="5166" y="7138"/>
                  </a:lnTo>
                  <a:lnTo>
                    <a:pt x="5179" y="7155"/>
                  </a:lnTo>
                  <a:lnTo>
                    <a:pt x="5189" y="7174"/>
                  </a:lnTo>
                  <a:lnTo>
                    <a:pt x="5198" y="7193"/>
                  </a:lnTo>
                  <a:lnTo>
                    <a:pt x="5205" y="7213"/>
                  </a:lnTo>
                  <a:lnTo>
                    <a:pt x="5211" y="7233"/>
                  </a:lnTo>
                  <a:lnTo>
                    <a:pt x="5215" y="7253"/>
                  </a:lnTo>
                  <a:lnTo>
                    <a:pt x="5218" y="7274"/>
                  </a:lnTo>
                  <a:lnTo>
                    <a:pt x="5220" y="7294"/>
                  </a:lnTo>
                  <a:lnTo>
                    <a:pt x="5221" y="7316"/>
                  </a:lnTo>
                  <a:lnTo>
                    <a:pt x="5220" y="7337"/>
                  </a:lnTo>
                  <a:lnTo>
                    <a:pt x="5217" y="7359"/>
                  </a:lnTo>
                  <a:lnTo>
                    <a:pt x="5215" y="7379"/>
                  </a:lnTo>
                  <a:lnTo>
                    <a:pt x="5211" y="7401"/>
                  </a:lnTo>
                  <a:lnTo>
                    <a:pt x="5207" y="7422"/>
                  </a:lnTo>
                  <a:lnTo>
                    <a:pt x="5201" y="7441"/>
                  </a:lnTo>
                  <a:lnTo>
                    <a:pt x="5214" y="7453"/>
                  </a:lnTo>
                  <a:lnTo>
                    <a:pt x="5227" y="7465"/>
                  </a:lnTo>
                  <a:lnTo>
                    <a:pt x="5239" y="7478"/>
                  </a:lnTo>
                  <a:lnTo>
                    <a:pt x="5250" y="7492"/>
                  </a:lnTo>
                  <a:lnTo>
                    <a:pt x="5261" y="7506"/>
                  </a:lnTo>
                  <a:lnTo>
                    <a:pt x="5270" y="7522"/>
                  </a:lnTo>
                  <a:lnTo>
                    <a:pt x="5279" y="7537"/>
                  </a:lnTo>
                  <a:lnTo>
                    <a:pt x="5287" y="7552"/>
                  </a:lnTo>
                  <a:lnTo>
                    <a:pt x="5293" y="7568"/>
                  </a:lnTo>
                  <a:lnTo>
                    <a:pt x="5299" y="7585"/>
                  </a:lnTo>
                  <a:lnTo>
                    <a:pt x="5304" y="7602"/>
                  </a:lnTo>
                  <a:lnTo>
                    <a:pt x="5308" y="7619"/>
                  </a:lnTo>
                  <a:lnTo>
                    <a:pt x="5310" y="7637"/>
                  </a:lnTo>
                  <a:lnTo>
                    <a:pt x="5311" y="7654"/>
                  </a:lnTo>
                  <a:lnTo>
                    <a:pt x="5310" y="7672"/>
                  </a:lnTo>
                  <a:lnTo>
                    <a:pt x="5308" y="7689"/>
                  </a:lnTo>
                  <a:lnTo>
                    <a:pt x="5307" y="7708"/>
                  </a:lnTo>
                  <a:lnTo>
                    <a:pt x="5303" y="7725"/>
                  </a:lnTo>
                  <a:lnTo>
                    <a:pt x="5298" y="7741"/>
                  </a:lnTo>
                  <a:lnTo>
                    <a:pt x="5291" y="7756"/>
                  </a:lnTo>
                  <a:lnTo>
                    <a:pt x="5284" y="7771"/>
                  </a:lnTo>
                  <a:lnTo>
                    <a:pt x="5274" y="7785"/>
                  </a:lnTo>
                  <a:lnTo>
                    <a:pt x="5264" y="7798"/>
                  </a:lnTo>
                  <a:lnTo>
                    <a:pt x="5252" y="7811"/>
                  </a:lnTo>
                  <a:lnTo>
                    <a:pt x="5240" y="7823"/>
                  </a:lnTo>
                  <a:lnTo>
                    <a:pt x="5227" y="7834"/>
                  </a:lnTo>
                  <a:lnTo>
                    <a:pt x="5213" y="7844"/>
                  </a:lnTo>
                  <a:lnTo>
                    <a:pt x="5199" y="7854"/>
                  </a:lnTo>
                  <a:lnTo>
                    <a:pt x="5170" y="7873"/>
                  </a:lnTo>
                  <a:lnTo>
                    <a:pt x="5140" y="7888"/>
                  </a:lnTo>
                  <a:lnTo>
                    <a:pt x="5108" y="7904"/>
                  </a:lnTo>
                  <a:lnTo>
                    <a:pt x="5074" y="7918"/>
                  </a:lnTo>
                  <a:lnTo>
                    <a:pt x="5041" y="7931"/>
                  </a:lnTo>
                  <a:lnTo>
                    <a:pt x="5008" y="7944"/>
                  </a:lnTo>
                  <a:lnTo>
                    <a:pt x="4974" y="7956"/>
                  </a:lnTo>
                  <a:lnTo>
                    <a:pt x="4939" y="7968"/>
                  </a:lnTo>
                  <a:lnTo>
                    <a:pt x="4904" y="7978"/>
                  </a:lnTo>
                  <a:lnTo>
                    <a:pt x="4870" y="7988"/>
                  </a:lnTo>
                  <a:lnTo>
                    <a:pt x="4800" y="8006"/>
                  </a:lnTo>
                  <a:lnTo>
                    <a:pt x="4730" y="8023"/>
                  </a:lnTo>
                  <a:lnTo>
                    <a:pt x="4660" y="8038"/>
                  </a:lnTo>
                  <a:lnTo>
                    <a:pt x="4589" y="8052"/>
                  </a:lnTo>
                  <a:lnTo>
                    <a:pt x="4508" y="8066"/>
                  </a:lnTo>
                  <a:lnTo>
                    <a:pt x="4426" y="8079"/>
                  </a:lnTo>
                  <a:lnTo>
                    <a:pt x="4345" y="8091"/>
                  </a:lnTo>
                  <a:lnTo>
                    <a:pt x="4263" y="8102"/>
                  </a:lnTo>
                  <a:lnTo>
                    <a:pt x="4180" y="8112"/>
                  </a:lnTo>
                  <a:lnTo>
                    <a:pt x="4099" y="8119"/>
                  </a:lnTo>
                  <a:lnTo>
                    <a:pt x="4016" y="8127"/>
                  </a:lnTo>
                  <a:lnTo>
                    <a:pt x="3935" y="8133"/>
                  </a:lnTo>
                  <a:lnTo>
                    <a:pt x="3852" y="8137"/>
                  </a:lnTo>
                  <a:lnTo>
                    <a:pt x="3770" y="8140"/>
                  </a:lnTo>
                  <a:lnTo>
                    <a:pt x="3687" y="8141"/>
                  </a:lnTo>
                  <a:lnTo>
                    <a:pt x="3604" y="8141"/>
                  </a:lnTo>
                  <a:lnTo>
                    <a:pt x="3522" y="8139"/>
                  </a:lnTo>
                  <a:lnTo>
                    <a:pt x="3439" y="8136"/>
                  </a:lnTo>
                  <a:lnTo>
                    <a:pt x="3358" y="8131"/>
                  </a:lnTo>
                  <a:lnTo>
                    <a:pt x="3275" y="8125"/>
                  </a:lnTo>
                  <a:lnTo>
                    <a:pt x="3157" y="8113"/>
                  </a:lnTo>
                  <a:lnTo>
                    <a:pt x="3038" y="8100"/>
                  </a:lnTo>
                  <a:lnTo>
                    <a:pt x="2920" y="8085"/>
                  </a:lnTo>
                  <a:lnTo>
                    <a:pt x="2860" y="8076"/>
                  </a:lnTo>
                  <a:lnTo>
                    <a:pt x="2801" y="8066"/>
                  </a:lnTo>
                  <a:lnTo>
                    <a:pt x="2742" y="8055"/>
                  </a:lnTo>
                  <a:lnTo>
                    <a:pt x="2684" y="8044"/>
                  </a:lnTo>
                  <a:lnTo>
                    <a:pt x="2626" y="8033"/>
                  </a:lnTo>
                  <a:lnTo>
                    <a:pt x="2567" y="8019"/>
                  </a:lnTo>
                  <a:lnTo>
                    <a:pt x="2510" y="8005"/>
                  </a:lnTo>
                  <a:lnTo>
                    <a:pt x="2452" y="7990"/>
                  </a:lnTo>
                  <a:lnTo>
                    <a:pt x="2395" y="7974"/>
                  </a:lnTo>
                  <a:lnTo>
                    <a:pt x="2338" y="7955"/>
                  </a:lnTo>
                  <a:lnTo>
                    <a:pt x="2296" y="7940"/>
                  </a:lnTo>
                  <a:lnTo>
                    <a:pt x="2254" y="7925"/>
                  </a:lnTo>
                  <a:lnTo>
                    <a:pt x="2213" y="7908"/>
                  </a:lnTo>
                  <a:lnTo>
                    <a:pt x="2192" y="7898"/>
                  </a:lnTo>
                  <a:lnTo>
                    <a:pt x="2172" y="7888"/>
                  </a:lnTo>
                  <a:lnTo>
                    <a:pt x="2152" y="7877"/>
                  </a:lnTo>
                  <a:lnTo>
                    <a:pt x="2134" y="7866"/>
                  </a:lnTo>
                  <a:lnTo>
                    <a:pt x="2115" y="7853"/>
                  </a:lnTo>
                  <a:lnTo>
                    <a:pt x="2097" y="7840"/>
                  </a:lnTo>
                  <a:lnTo>
                    <a:pt x="2080" y="7826"/>
                  </a:lnTo>
                  <a:lnTo>
                    <a:pt x="2064" y="7811"/>
                  </a:lnTo>
                  <a:lnTo>
                    <a:pt x="2049" y="7796"/>
                  </a:lnTo>
                  <a:lnTo>
                    <a:pt x="2034" y="7778"/>
                  </a:lnTo>
                  <a:lnTo>
                    <a:pt x="2028" y="7767"/>
                  </a:lnTo>
                  <a:lnTo>
                    <a:pt x="2023" y="7756"/>
                  </a:lnTo>
                  <a:lnTo>
                    <a:pt x="2014" y="7735"/>
                  </a:lnTo>
                  <a:lnTo>
                    <a:pt x="2009" y="7712"/>
                  </a:lnTo>
                  <a:lnTo>
                    <a:pt x="2005" y="7689"/>
                  </a:lnTo>
                  <a:lnTo>
                    <a:pt x="2003" y="7666"/>
                  </a:lnTo>
                  <a:lnTo>
                    <a:pt x="2004" y="7642"/>
                  </a:lnTo>
                  <a:lnTo>
                    <a:pt x="2008" y="7619"/>
                  </a:lnTo>
                  <a:lnTo>
                    <a:pt x="2012" y="7597"/>
                  </a:lnTo>
                  <a:lnTo>
                    <a:pt x="2019" y="7575"/>
                  </a:lnTo>
                  <a:lnTo>
                    <a:pt x="2027" y="7553"/>
                  </a:lnTo>
                  <a:lnTo>
                    <a:pt x="2038" y="7533"/>
                  </a:lnTo>
                  <a:lnTo>
                    <a:pt x="2050" y="7512"/>
                  </a:lnTo>
                  <a:lnTo>
                    <a:pt x="2063" y="7492"/>
                  </a:lnTo>
                  <a:lnTo>
                    <a:pt x="2078" y="7475"/>
                  </a:lnTo>
                  <a:lnTo>
                    <a:pt x="2095" y="7459"/>
                  </a:lnTo>
                  <a:lnTo>
                    <a:pt x="2113" y="7443"/>
                  </a:lnTo>
                  <a:lnTo>
                    <a:pt x="2108" y="7424"/>
                  </a:lnTo>
                  <a:lnTo>
                    <a:pt x="2103" y="7404"/>
                  </a:lnTo>
                  <a:lnTo>
                    <a:pt x="2100" y="7385"/>
                  </a:lnTo>
                  <a:lnTo>
                    <a:pt x="2097" y="7365"/>
                  </a:lnTo>
                  <a:lnTo>
                    <a:pt x="2095" y="7346"/>
                  </a:lnTo>
                  <a:lnTo>
                    <a:pt x="2094" y="7326"/>
                  </a:lnTo>
                  <a:lnTo>
                    <a:pt x="2094" y="7306"/>
                  </a:lnTo>
                  <a:lnTo>
                    <a:pt x="2095" y="7286"/>
                  </a:lnTo>
                  <a:lnTo>
                    <a:pt x="2097" y="7266"/>
                  </a:lnTo>
                  <a:lnTo>
                    <a:pt x="2099" y="7247"/>
                  </a:lnTo>
                  <a:lnTo>
                    <a:pt x="2104" y="7228"/>
                  </a:lnTo>
                  <a:lnTo>
                    <a:pt x="2110" y="7210"/>
                  </a:lnTo>
                  <a:lnTo>
                    <a:pt x="2116" y="7191"/>
                  </a:lnTo>
                  <a:lnTo>
                    <a:pt x="2125" y="7174"/>
                  </a:lnTo>
                  <a:lnTo>
                    <a:pt x="2136" y="7156"/>
                  </a:lnTo>
                  <a:lnTo>
                    <a:pt x="2148" y="7140"/>
                  </a:lnTo>
                  <a:lnTo>
                    <a:pt x="2166" y="7119"/>
                  </a:lnTo>
                  <a:lnTo>
                    <a:pt x="2185" y="7099"/>
                  </a:lnTo>
                  <a:lnTo>
                    <a:pt x="2205" y="7079"/>
                  </a:lnTo>
                  <a:lnTo>
                    <a:pt x="2226" y="7061"/>
                  </a:lnTo>
                  <a:lnTo>
                    <a:pt x="2247" y="7042"/>
                  </a:lnTo>
                  <a:lnTo>
                    <a:pt x="2269" y="7025"/>
                  </a:lnTo>
                  <a:lnTo>
                    <a:pt x="2312" y="6990"/>
                  </a:lnTo>
                  <a:lnTo>
                    <a:pt x="2402" y="6923"/>
                  </a:lnTo>
                  <a:lnTo>
                    <a:pt x="2446" y="6889"/>
                  </a:lnTo>
                  <a:lnTo>
                    <a:pt x="2489" y="6853"/>
                  </a:lnTo>
                  <a:lnTo>
                    <a:pt x="2483" y="6824"/>
                  </a:lnTo>
                  <a:lnTo>
                    <a:pt x="2474" y="6794"/>
                  </a:lnTo>
                  <a:lnTo>
                    <a:pt x="2466" y="6764"/>
                  </a:lnTo>
                  <a:lnTo>
                    <a:pt x="2460" y="6734"/>
                  </a:lnTo>
                  <a:lnTo>
                    <a:pt x="2458" y="6718"/>
                  </a:lnTo>
                  <a:lnTo>
                    <a:pt x="2457" y="6703"/>
                  </a:lnTo>
                  <a:lnTo>
                    <a:pt x="2457" y="6688"/>
                  </a:lnTo>
                  <a:lnTo>
                    <a:pt x="2458" y="6674"/>
                  </a:lnTo>
                  <a:lnTo>
                    <a:pt x="2460" y="6659"/>
                  </a:lnTo>
                  <a:lnTo>
                    <a:pt x="2464" y="6644"/>
                  </a:lnTo>
                  <a:lnTo>
                    <a:pt x="2470" y="6630"/>
                  </a:lnTo>
                  <a:lnTo>
                    <a:pt x="2477" y="6616"/>
                  </a:lnTo>
                  <a:lnTo>
                    <a:pt x="2486" y="6602"/>
                  </a:lnTo>
                  <a:lnTo>
                    <a:pt x="2495" y="6590"/>
                  </a:lnTo>
                  <a:lnTo>
                    <a:pt x="2505" y="6579"/>
                  </a:lnTo>
                  <a:lnTo>
                    <a:pt x="2516" y="6569"/>
                  </a:lnTo>
                  <a:lnTo>
                    <a:pt x="2528" y="6561"/>
                  </a:lnTo>
                  <a:lnTo>
                    <a:pt x="2541" y="6552"/>
                  </a:lnTo>
                  <a:lnTo>
                    <a:pt x="2567" y="6537"/>
                  </a:lnTo>
                  <a:lnTo>
                    <a:pt x="2595" y="6522"/>
                  </a:lnTo>
                  <a:lnTo>
                    <a:pt x="2622" y="6508"/>
                  </a:lnTo>
                  <a:lnTo>
                    <a:pt x="2635" y="6499"/>
                  </a:lnTo>
                  <a:lnTo>
                    <a:pt x="2647" y="6491"/>
                  </a:lnTo>
                  <a:lnTo>
                    <a:pt x="2659" y="6481"/>
                  </a:lnTo>
                  <a:lnTo>
                    <a:pt x="2671" y="6472"/>
                  </a:lnTo>
                  <a:lnTo>
                    <a:pt x="2705" y="6440"/>
                  </a:lnTo>
                  <a:lnTo>
                    <a:pt x="2739" y="6406"/>
                  </a:lnTo>
                  <a:lnTo>
                    <a:pt x="2773" y="6374"/>
                  </a:lnTo>
                  <a:lnTo>
                    <a:pt x="2807" y="6339"/>
                  </a:lnTo>
                  <a:lnTo>
                    <a:pt x="2839" y="6305"/>
                  </a:lnTo>
                  <a:lnTo>
                    <a:pt x="2871" y="6269"/>
                  </a:lnTo>
                  <a:lnTo>
                    <a:pt x="2901" y="6234"/>
                  </a:lnTo>
                  <a:lnTo>
                    <a:pt x="2932" y="6197"/>
                  </a:lnTo>
                  <a:lnTo>
                    <a:pt x="2960" y="6159"/>
                  </a:lnTo>
                  <a:lnTo>
                    <a:pt x="2987" y="6119"/>
                  </a:lnTo>
                  <a:lnTo>
                    <a:pt x="3013" y="6080"/>
                  </a:lnTo>
                  <a:lnTo>
                    <a:pt x="3038" y="6040"/>
                  </a:lnTo>
                  <a:lnTo>
                    <a:pt x="3061" y="5999"/>
                  </a:lnTo>
                  <a:lnTo>
                    <a:pt x="3082" y="5956"/>
                  </a:lnTo>
                  <a:lnTo>
                    <a:pt x="3101" y="5913"/>
                  </a:lnTo>
                  <a:lnTo>
                    <a:pt x="3119" y="5868"/>
                  </a:lnTo>
                  <a:lnTo>
                    <a:pt x="3129" y="5837"/>
                  </a:lnTo>
                  <a:lnTo>
                    <a:pt x="3138" y="5805"/>
                  </a:lnTo>
                  <a:lnTo>
                    <a:pt x="3146" y="5774"/>
                  </a:lnTo>
                  <a:lnTo>
                    <a:pt x="3151" y="5742"/>
                  </a:lnTo>
                  <a:lnTo>
                    <a:pt x="3155" y="5710"/>
                  </a:lnTo>
                  <a:lnTo>
                    <a:pt x="3159" y="5678"/>
                  </a:lnTo>
                  <a:lnTo>
                    <a:pt x="3161" y="5646"/>
                  </a:lnTo>
                  <a:lnTo>
                    <a:pt x="3163" y="5613"/>
                  </a:lnTo>
                  <a:lnTo>
                    <a:pt x="3164" y="5548"/>
                  </a:lnTo>
                  <a:lnTo>
                    <a:pt x="3165" y="5481"/>
                  </a:lnTo>
                  <a:lnTo>
                    <a:pt x="3167" y="5416"/>
                  </a:lnTo>
                  <a:lnTo>
                    <a:pt x="3169" y="5384"/>
                  </a:lnTo>
                  <a:lnTo>
                    <a:pt x="3172" y="5352"/>
                  </a:lnTo>
                  <a:lnTo>
                    <a:pt x="3125" y="5337"/>
                  </a:lnTo>
                  <a:lnTo>
                    <a:pt x="3077" y="5321"/>
                  </a:lnTo>
                  <a:lnTo>
                    <a:pt x="3053" y="5312"/>
                  </a:lnTo>
                  <a:lnTo>
                    <a:pt x="3030" y="5303"/>
                  </a:lnTo>
                  <a:lnTo>
                    <a:pt x="3008" y="5292"/>
                  </a:lnTo>
                  <a:lnTo>
                    <a:pt x="2985" y="5281"/>
                  </a:lnTo>
                  <a:lnTo>
                    <a:pt x="2963" y="5269"/>
                  </a:lnTo>
                  <a:lnTo>
                    <a:pt x="2942" y="5256"/>
                  </a:lnTo>
                  <a:lnTo>
                    <a:pt x="2923" y="5242"/>
                  </a:lnTo>
                  <a:lnTo>
                    <a:pt x="2903" y="5226"/>
                  </a:lnTo>
                  <a:lnTo>
                    <a:pt x="2886" y="5210"/>
                  </a:lnTo>
                  <a:lnTo>
                    <a:pt x="2870" y="5191"/>
                  </a:lnTo>
                  <a:lnTo>
                    <a:pt x="2855" y="5171"/>
                  </a:lnTo>
                  <a:lnTo>
                    <a:pt x="2842" y="5149"/>
                  </a:lnTo>
                  <a:lnTo>
                    <a:pt x="2838" y="5137"/>
                  </a:lnTo>
                  <a:lnTo>
                    <a:pt x="2834" y="5126"/>
                  </a:lnTo>
                  <a:lnTo>
                    <a:pt x="2830" y="5114"/>
                  </a:lnTo>
                  <a:lnTo>
                    <a:pt x="2827" y="5102"/>
                  </a:lnTo>
                  <a:lnTo>
                    <a:pt x="2824" y="5079"/>
                  </a:lnTo>
                  <a:lnTo>
                    <a:pt x="2823" y="5055"/>
                  </a:lnTo>
                  <a:lnTo>
                    <a:pt x="2824" y="5031"/>
                  </a:lnTo>
                  <a:lnTo>
                    <a:pt x="2827" y="5009"/>
                  </a:lnTo>
                  <a:lnTo>
                    <a:pt x="2833" y="4986"/>
                  </a:lnTo>
                  <a:lnTo>
                    <a:pt x="2840" y="4963"/>
                  </a:lnTo>
                  <a:lnTo>
                    <a:pt x="2850" y="4942"/>
                  </a:lnTo>
                  <a:lnTo>
                    <a:pt x="2861" y="4921"/>
                  </a:lnTo>
                  <a:lnTo>
                    <a:pt x="2874" y="4901"/>
                  </a:lnTo>
                  <a:lnTo>
                    <a:pt x="2889" y="4881"/>
                  </a:lnTo>
                  <a:lnTo>
                    <a:pt x="2905" y="4864"/>
                  </a:lnTo>
                  <a:lnTo>
                    <a:pt x="2923" y="4848"/>
                  </a:lnTo>
                  <a:lnTo>
                    <a:pt x="2941" y="4833"/>
                  </a:lnTo>
                  <a:lnTo>
                    <a:pt x="2961" y="4819"/>
                  </a:lnTo>
                  <a:lnTo>
                    <a:pt x="2965" y="4798"/>
                  </a:lnTo>
                  <a:lnTo>
                    <a:pt x="2973" y="4776"/>
                  </a:lnTo>
                  <a:lnTo>
                    <a:pt x="2982" y="4755"/>
                  </a:lnTo>
                  <a:lnTo>
                    <a:pt x="2991" y="4736"/>
                  </a:lnTo>
                  <a:lnTo>
                    <a:pt x="3003" y="4717"/>
                  </a:lnTo>
                  <a:lnTo>
                    <a:pt x="3016" y="4700"/>
                  </a:lnTo>
                  <a:lnTo>
                    <a:pt x="3032" y="4683"/>
                  </a:lnTo>
                  <a:lnTo>
                    <a:pt x="3047" y="4666"/>
                  </a:lnTo>
                  <a:lnTo>
                    <a:pt x="3048" y="4643"/>
                  </a:lnTo>
                  <a:lnTo>
                    <a:pt x="3050" y="4622"/>
                  </a:lnTo>
                  <a:lnTo>
                    <a:pt x="3055" y="4576"/>
                  </a:lnTo>
                  <a:lnTo>
                    <a:pt x="3016" y="4565"/>
                  </a:lnTo>
                  <a:lnTo>
                    <a:pt x="2978" y="4553"/>
                  </a:lnTo>
                  <a:lnTo>
                    <a:pt x="2940" y="4541"/>
                  </a:lnTo>
                  <a:lnTo>
                    <a:pt x="2902" y="4527"/>
                  </a:lnTo>
                  <a:lnTo>
                    <a:pt x="2864" y="4513"/>
                  </a:lnTo>
                  <a:lnTo>
                    <a:pt x="2827" y="4498"/>
                  </a:lnTo>
                  <a:lnTo>
                    <a:pt x="2790" y="4481"/>
                  </a:lnTo>
                  <a:lnTo>
                    <a:pt x="2754" y="4465"/>
                  </a:lnTo>
                  <a:lnTo>
                    <a:pt x="2717" y="4448"/>
                  </a:lnTo>
                  <a:lnTo>
                    <a:pt x="2682" y="4429"/>
                  </a:lnTo>
                  <a:lnTo>
                    <a:pt x="2647" y="4410"/>
                  </a:lnTo>
                  <a:lnTo>
                    <a:pt x="2612" y="4390"/>
                  </a:lnTo>
                  <a:lnTo>
                    <a:pt x="2577" y="4369"/>
                  </a:lnTo>
                  <a:lnTo>
                    <a:pt x="2542" y="4349"/>
                  </a:lnTo>
                  <a:lnTo>
                    <a:pt x="2509" y="4327"/>
                  </a:lnTo>
                  <a:lnTo>
                    <a:pt x="2476" y="4304"/>
                  </a:lnTo>
                  <a:lnTo>
                    <a:pt x="2444" y="4280"/>
                  </a:lnTo>
                  <a:lnTo>
                    <a:pt x="2411" y="4256"/>
                  </a:lnTo>
                  <a:lnTo>
                    <a:pt x="2379" y="4231"/>
                  </a:lnTo>
                  <a:lnTo>
                    <a:pt x="2348" y="4206"/>
                  </a:lnTo>
                  <a:lnTo>
                    <a:pt x="2317" y="4180"/>
                  </a:lnTo>
                  <a:lnTo>
                    <a:pt x="2287" y="4153"/>
                  </a:lnTo>
                  <a:lnTo>
                    <a:pt x="2258" y="4126"/>
                  </a:lnTo>
                  <a:lnTo>
                    <a:pt x="2228" y="4099"/>
                  </a:lnTo>
                  <a:lnTo>
                    <a:pt x="2200" y="4069"/>
                  </a:lnTo>
                  <a:lnTo>
                    <a:pt x="2173" y="4041"/>
                  </a:lnTo>
                  <a:lnTo>
                    <a:pt x="2146" y="4011"/>
                  </a:lnTo>
                  <a:lnTo>
                    <a:pt x="2119" y="3980"/>
                  </a:lnTo>
                  <a:lnTo>
                    <a:pt x="2094" y="3950"/>
                  </a:lnTo>
                  <a:lnTo>
                    <a:pt x="2069" y="3918"/>
                  </a:lnTo>
                  <a:lnTo>
                    <a:pt x="2044" y="3887"/>
                  </a:lnTo>
                  <a:lnTo>
                    <a:pt x="2020" y="3854"/>
                  </a:lnTo>
                  <a:lnTo>
                    <a:pt x="1991" y="3861"/>
                  </a:lnTo>
                  <a:lnTo>
                    <a:pt x="1963" y="3866"/>
                  </a:lnTo>
                  <a:lnTo>
                    <a:pt x="1934" y="3871"/>
                  </a:lnTo>
                  <a:lnTo>
                    <a:pt x="1905" y="3874"/>
                  </a:lnTo>
                  <a:lnTo>
                    <a:pt x="1876" y="3876"/>
                  </a:lnTo>
                  <a:lnTo>
                    <a:pt x="1848" y="3877"/>
                  </a:lnTo>
                  <a:lnTo>
                    <a:pt x="1819" y="3876"/>
                  </a:lnTo>
                  <a:lnTo>
                    <a:pt x="1789" y="3875"/>
                  </a:lnTo>
                  <a:lnTo>
                    <a:pt x="1761" y="3873"/>
                  </a:lnTo>
                  <a:lnTo>
                    <a:pt x="1732" y="3868"/>
                  </a:lnTo>
                  <a:lnTo>
                    <a:pt x="1703" y="3863"/>
                  </a:lnTo>
                  <a:lnTo>
                    <a:pt x="1675" y="3858"/>
                  </a:lnTo>
                  <a:lnTo>
                    <a:pt x="1647" y="3850"/>
                  </a:lnTo>
                  <a:lnTo>
                    <a:pt x="1619" y="3841"/>
                  </a:lnTo>
                  <a:lnTo>
                    <a:pt x="1591" y="3831"/>
                  </a:lnTo>
                  <a:lnTo>
                    <a:pt x="1564" y="3822"/>
                  </a:lnTo>
                  <a:lnTo>
                    <a:pt x="1548" y="3814"/>
                  </a:lnTo>
                  <a:lnTo>
                    <a:pt x="1532" y="3805"/>
                  </a:lnTo>
                  <a:lnTo>
                    <a:pt x="1515" y="3797"/>
                  </a:lnTo>
                  <a:lnTo>
                    <a:pt x="1500" y="3787"/>
                  </a:lnTo>
                  <a:lnTo>
                    <a:pt x="1485" y="3777"/>
                  </a:lnTo>
                  <a:lnTo>
                    <a:pt x="1470" y="3766"/>
                  </a:lnTo>
                  <a:lnTo>
                    <a:pt x="1456" y="3754"/>
                  </a:lnTo>
                  <a:lnTo>
                    <a:pt x="1441" y="3742"/>
                  </a:lnTo>
                  <a:lnTo>
                    <a:pt x="1429" y="3729"/>
                  </a:lnTo>
                  <a:lnTo>
                    <a:pt x="1416" y="3716"/>
                  </a:lnTo>
                  <a:lnTo>
                    <a:pt x="1406" y="3702"/>
                  </a:lnTo>
                  <a:lnTo>
                    <a:pt x="1396" y="3687"/>
                  </a:lnTo>
                  <a:lnTo>
                    <a:pt x="1386" y="3672"/>
                  </a:lnTo>
                  <a:lnTo>
                    <a:pt x="1378" y="3655"/>
                  </a:lnTo>
                  <a:lnTo>
                    <a:pt x="1372" y="3638"/>
                  </a:lnTo>
                  <a:lnTo>
                    <a:pt x="1366" y="3619"/>
                  </a:lnTo>
                  <a:lnTo>
                    <a:pt x="1362" y="3599"/>
                  </a:lnTo>
                  <a:lnTo>
                    <a:pt x="1359" y="3577"/>
                  </a:lnTo>
                  <a:lnTo>
                    <a:pt x="1359" y="3556"/>
                  </a:lnTo>
                  <a:lnTo>
                    <a:pt x="1360" y="3536"/>
                  </a:lnTo>
                  <a:lnTo>
                    <a:pt x="1363" y="3514"/>
                  </a:lnTo>
                  <a:lnTo>
                    <a:pt x="1367" y="3493"/>
                  </a:lnTo>
                  <a:lnTo>
                    <a:pt x="1374" y="3474"/>
                  </a:lnTo>
                  <a:lnTo>
                    <a:pt x="1382" y="3454"/>
                  </a:lnTo>
                  <a:lnTo>
                    <a:pt x="1390" y="3435"/>
                  </a:lnTo>
                  <a:lnTo>
                    <a:pt x="1401" y="3416"/>
                  </a:lnTo>
                  <a:lnTo>
                    <a:pt x="1412" y="3398"/>
                  </a:lnTo>
                  <a:lnTo>
                    <a:pt x="1425" y="3380"/>
                  </a:lnTo>
                  <a:lnTo>
                    <a:pt x="1439" y="3364"/>
                  </a:lnTo>
                  <a:lnTo>
                    <a:pt x="1454" y="3349"/>
                  </a:lnTo>
                  <a:lnTo>
                    <a:pt x="1470" y="3335"/>
                  </a:lnTo>
                  <a:lnTo>
                    <a:pt x="1486" y="3322"/>
                  </a:lnTo>
                  <a:lnTo>
                    <a:pt x="1497" y="3313"/>
                  </a:lnTo>
                  <a:lnTo>
                    <a:pt x="1507" y="3305"/>
                  </a:lnTo>
                  <a:lnTo>
                    <a:pt x="1529" y="3292"/>
                  </a:lnTo>
                  <a:lnTo>
                    <a:pt x="1552" y="3279"/>
                  </a:lnTo>
                  <a:lnTo>
                    <a:pt x="1576" y="3268"/>
                  </a:lnTo>
                  <a:lnTo>
                    <a:pt x="1600" y="3259"/>
                  </a:lnTo>
                  <a:lnTo>
                    <a:pt x="1624" y="3249"/>
                  </a:lnTo>
                  <a:lnTo>
                    <a:pt x="1673" y="3230"/>
                  </a:lnTo>
                  <a:lnTo>
                    <a:pt x="1679" y="3224"/>
                  </a:lnTo>
                  <a:lnTo>
                    <a:pt x="1685" y="3218"/>
                  </a:lnTo>
                  <a:lnTo>
                    <a:pt x="1689" y="3211"/>
                  </a:lnTo>
                  <a:lnTo>
                    <a:pt x="1691" y="3204"/>
                  </a:lnTo>
                  <a:lnTo>
                    <a:pt x="1692" y="3197"/>
                  </a:lnTo>
                  <a:lnTo>
                    <a:pt x="1691" y="3189"/>
                  </a:lnTo>
                  <a:lnTo>
                    <a:pt x="1690" y="3181"/>
                  </a:lnTo>
                  <a:lnTo>
                    <a:pt x="1688" y="3174"/>
                  </a:lnTo>
                  <a:lnTo>
                    <a:pt x="1682" y="3159"/>
                  </a:lnTo>
                  <a:lnTo>
                    <a:pt x="1673" y="3143"/>
                  </a:lnTo>
                  <a:lnTo>
                    <a:pt x="1663" y="3129"/>
                  </a:lnTo>
                  <a:lnTo>
                    <a:pt x="1654" y="3117"/>
                  </a:lnTo>
                  <a:lnTo>
                    <a:pt x="1640" y="3101"/>
                  </a:lnTo>
                  <a:lnTo>
                    <a:pt x="1625" y="3085"/>
                  </a:lnTo>
                  <a:lnTo>
                    <a:pt x="1596" y="3055"/>
                  </a:lnTo>
                  <a:lnTo>
                    <a:pt x="1564" y="3026"/>
                  </a:lnTo>
                  <a:lnTo>
                    <a:pt x="1532" y="3000"/>
                  </a:lnTo>
                  <a:lnTo>
                    <a:pt x="1497" y="2975"/>
                  </a:lnTo>
                  <a:lnTo>
                    <a:pt x="1462" y="2951"/>
                  </a:lnTo>
                  <a:lnTo>
                    <a:pt x="1426" y="2928"/>
                  </a:lnTo>
                  <a:lnTo>
                    <a:pt x="1389" y="2908"/>
                  </a:lnTo>
                  <a:lnTo>
                    <a:pt x="1352" y="2887"/>
                  </a:lnTo>
                  <a:lnTo>
                    <a:pt x="1314" y="2867"/>
                  </a:lnTo>
                  <a:lnTo>
                    <a:pt x="1237" y="2829"/>
                  </a:lnTo>
                  <a:lnTo>
                    <a:pt x="1160" y="2793"/>
                  </a:lnTo>
                  <a:lnTo>
                    <a:pt x="1084" y="2756"/>
                  </a:lnTo>
                  <a:lnTo>
                    <a:pt x="1029" y="2727"/>
                  </a:lnTo>
                  <a:lnTo>
                    <a:pt x="977" y="2697"/>
                  </a:lnTo>
                  <a:lnTo>
                    <a:pt x="925" y="2664"/>
                  </a:lnTo>
                  <a:lnTo>
                    <a:pt x="874" y="2630"/>
                  </a:lnTo>
                  <a:lnTo>
                    <a:pt x="823" y="2596"/>
                  </a:lnTo>
                  <a:lnTo>
                    <a:pt x="774" y="2560"/>
                  </a:lnTo>
                  <a:lnTo>
                    <a:pt x="725" y="2522"/>
                  </a:lnTo>
                  <a:lnTo>
                    <a:pt x="678" y="2484"/>
                  </a:lnTo>
                  <a:lnTo>
                    <a:pt x="632" y="2443"/>
                  </a:lnTo>
                  <a:lnTo>
                    <a:pt x="586" y="2402"/>
                  </a:lnTo>
                  <a:lnTo>
                    <a:pt x="541" y="2360"/>
                  </a:lnTo>
                  <a:lnTo>
                    <a:pt x="498" y="2317"/>
                  </a:lnTo>
                  <a:lnTo>
                    <a:pt x="456" y="2273"/>
                  </a:lnTo>
                  <a:lnTo>
                    <a:pt x="414" y="2227"/>
                  </a:lnTo>
                  <a:lnTo>
                    <a:pt x="374" y="2181"/>
                  </a:lnTo>
                  <a:lnTo>
                    <a:pt x="335" y="2135"/>
                  </a:lnTo>
                  <a:lnTo>
                    <a:pt x="301" y="2090"/>
                  </a:lnTo>
                  <a:lnTo>
                    <a:pt x="267" y="2046"/>
                  </a:lnTo>
                  <a:lnTo>
                    <a:pt x="236" y="1999"/>
                  </a:lnTo>
                  <a:lnTo>
                    <a:pt x="206" y="1952"/>
                  </a:lnTo>
                  <a:lnTo>
                    <a:pt x="176" y="1903"/>
                  </a:lnTo>
                  <a:lnTo>
                    <a:pt x="148" y="1854"/>
                  </a:lnTo>
                  <a:lnTo>
                    <a:pt x="123" y="1804"/>
                  </a:lnTo>
                  <a:lnTo>
                    <a:pt x="99" y="1753"/>
                  </a:lnTo>
                  <a:lnTo>
                    <a:pt x="77" y="1701"/>
                  </a:lnTo>
                  <a:lnTo>
                    <a:pt x="58" y="1649"/>
                  </a:lnTo>
                  <a:lnTo>
                    <a:pt x="49" y="1623"/>
                  </a:lnTo>
                  <a:lnTo>
                    <a:pt x="41" y="1596"/>
                  </a:lnTo>
                  <a:lnTo>
                    <a:pt x="34" y="1568"/>
                  </a:lnTo>
                  <a:lnTo>
                    <a:pt x="27" y="1541"/>
                  </a:lnTo>
                  <a:lnTo>
                    <a:pt x="21" y="1514"/>
                  </a:lnTo>
                  <a:lnTo>
                    <a:pt x="16" y="1487"/>
                  </a:lnTo>
                  <a:lnTo>
                    <a:pt x="11" y="1459"/>
                  </a:lnTo>
                  <a:lnTo>
                    <a:pt x="8" y="1431"/>
                  </a:lnTo>
                  <a:lnTo>
                    <a:pt x="4" y="1403"/>
                  </a:lnTo>
                  <a:lnTo>
                    <a:pt x="2" y="1375"/>
                  </a:lnTo>
                  <a:lnTo>
                    <a:pt x="1" y="1347"/>
                  </a:lnTo>
                  <a:lnTo>
                    <a:pt x="0" y="1318"/>
                  </a:lnTo>
                  <a:lnTo>
                    <a:pt x="1" y="1286"/>
                  </a:lnTo>
                  <a:lnTo>
                    <a:pt x="4" y="1252"/>
                  </a:lnTo>
                  <a:lnTo>
                    <a:pt x="8" y="1217"/>
                  </a:lnTo>
                  <a:lnTo>
                    <a:pt x="12" y="1184"/>
                  </a:lnTo>
                  <a:lnTo>
                    <a:pt x="19" y="1150"/>
                  </a:lnTo>
                  <a:lnTo>
                    <a:pt x="26" y="1116"/>
                  </a:lnTo>
                  <a:lnTo>
                    <a:pt x="35" y="1084"/>
                  </a:lnTo>
                  <a:lnTo>
                    <a:pt x="47" y="1051"/>
                  </a:lnTo>
                  <a:lnTo>
                    <a:pt x="60" y="1021"/>
                  </a:lnTo>
                  <a:lnTo>
                    <a:pt x="75" y="990"/>
                  </a:lnTo>
                  <a:lnTo>
                    <a:pt x="83" y="976"/>
                  </a:lnTo>
                  <a:lnTo>
                    <a:pt x="92" y="962"/>
                  </a:lnTo>
                  <a:lnTo>
                    <a:pt x="101" y="948"/>
                  </a:lnTo>
                  <a:lnTo>
                    <a:pt x="112" y="935"/>
                  </a:lnTo>
                  <a:lnTo>
                    <a:pt x="123" y="923"/>
                  </a:lnTo>
                  <a:lnTo>
                    <a:pt x="134" y="910"/>
                  </a:lnTo>
                  <a:lnTo>
                    <a:pt x="146" y="899"/>
                  </a:lnTo>
                  <a:lnTo>
                    <a:pt x="159" y="887"/>
                  </a:lnTo>
                  <a:lnTo>
                    <a:pt x="172" y="877"/>
                  </a:lnTo>
                  <a:lnTo>
                    <a:pt x="186" y="867"/>
                  </a:lnTo>
                  <a:lnTo>
                    <a:pt x="201" y="858"/>
                  </a:lnTo>
                  <a:lnTo>
                    <a:pt x="217" y="849"/>
                  </a:lnTo>
                  <a:lnTo>
                    <a:pt x="215" y="829"/>
                  </a:lnTo>
                  <a:lnTo>
                    <a:pt x="214" y="811"/>
                  </a:lnTo>
                  <a:lnTo>
                    <a:pt x="215" y="791"/>
                  </a:lnTo>
                  <a:lnTo>
                    <a:pt x="217" y="772"/>
                  </a:lnTo>
                  <a:lnTo>
                    <a:pt x="221" y="753"/>
                  </a:lnTo>
                  <a:lnTo>
                    <a:pt x="225" y="735"/>
                  </a:lnTo>
                  <a:lnTo>
                    <a:pt x="231" y="716"/>
                  </a:lnTo>
                  <a:lnTo>
                    <a:pt x="237" y="698"/>
                  </a:lnTo>
                  <a:lnTo>
                    <a:pt x="245" y="680"/>
                  </a:lnTo>
                  <a:lnTo>
                    <a:pt x="253" y="663"/>
                  </a:lnTo>
                  <a:lnTo>
                    <a:pt x="263" y="647"/>
                  </a:lnTo>
                  <a:lnTo>
                    <a:pt x="274" y="631"/>
                  </a:lnTo>
                  <a:lnTo>
                    <a:pt x="286" y="616"/>
                  </a:lnTo>
                  <a:lnTo>
                    <a:pt x="299" y="601"/>
                  </a:lnTo>
                  <a:lnTo>
                    <a:pt x="312" y="588"/>
                  </a:lnTo>
                  <a:lnTo>
                    <a:pt x="327" y="575"/>
                  </a:lnTo>
                  <a:lnTo>
                    <a:pt x="353" y="554"/>
                  </a:lnTo>
                  <a:lnTo>
                    <a:pt x="381" y="536"/>
                  </a:lnTo>
                  <a:lnTo>
                    <a:pt x="409" y="519"/>
                  </a:lnTo>
                  <a:lnTo>
                    <a:pt x="438" y="505"/>
                  </a:lnTo>
                  <a:lnTo>
                    <a:pt x="469" y="493"/>
                  </a:lnTo>
                  <a:lnTo>
                    <a:pt x="500" y="484"/>
                  </a:lnTo>
                  <a:lnTo>
                    <a:pt x="532" y="475"/>
                  </a:lnTo>
                  <a:lnTo>
                    <a:pt x="564" y="468"/>
                  </a:lnTo>
                  <a:lnTo>
                    <a:pt x="597" y="464"/>
                  </a:lnTo>
                  <a:lnTo>
                    <a:pt x="629" y="461"/>
                  </a:lnTo>
                  <a:lnTo>
                    <a:pt x="663" y="460"/>
                  </a:lnTo>
                  <a:lnTo>
                    <a:pt x="696" y="460"/>
                  </a:lnTo>
                  <a:lnTo>
                    <a:pt x="729" y="462"/>
                  </a:lnTo>
                  <a:lnTo>
                    <a:pt x="762" y="466"/>
                  </a:lnTo>
                  <a:lnTo>
                    <a:pt x="795" y="471"/>
                  </a:lnTo>
                  <a:lnTo>
                    <a:pt x="826" y="477"/>
                  </a:lnTo>
                  <a:lnTo>
                    <a:pt x="853" y="485"/>
                  </a:lnTo>
                  <a:lnTo>
                    <a:pt x="879" y="493"/>
                  </a:lnTo>
                  <a:lnTo>
                    <a:pt x="904" y="504"/>
                  </a:lnTo>
                  <a:lnTo>
                    <a:pt x="931" y="516"/>
                  </a:lnTo>
                  <a:lnTo>
                    <a:pt x="954" y="529"/>
                  </a:lnTo>
                  <a:lnTo>
                    <a:pt x="978" y="544"/>
                  </a:lnTo>
                  <a:lnTo>
                    <a:pt x="1000" y="561"/>
                  </a:lnTo>
                  <a:lnTo>
                    <a:pt x="1022" y="578"/>
                  </a:lnTo>
                  <a:lnTo>
                    <a:pt x="1041" y="598"/>
                  </a:lnTo>
                  <a:lnTo>
                    <a:pt x="1060" y="617"/>
                  </a:lnTo>
                  <a:lnTo>
                    <a:pt x="1077" y="639"/>
                  </a:lnTo>
                  <a:lnTo>
                    <a:pt x="1091" y="662"/>
                  </a:lnTo>
                  <a:lnTo>
                    <a:pt x="1104" y="687"/>
                  </a:lnTo>
                  <a:lnTo>
                    <a:pt x="1116" y="712"/>
                  </a:lnTo>
                  <a:lnTo>
                    <a:pt x="1125" y="738"/>
                  </a:lnTo>
                  <a:lnTo>
                    <a:pt x="1128" y="752"/>
                  </a:lnTo>
                  <a:lnTo>
                    <a:pt x="1131" y="766"/>
                  </a:lnTo>
                  <a:lnTo>
                    <a:pt x="1172" y="779"/>
                  </a:lnTo>
                  <a:lnTo>
                    <a:pt x="1211" y="793"/>
                  </a:lnTo>
                  <a:lnTo>
                    <a:pt x="1251" y="809"/>
                  </a:lnTo>
                  <a:lnTo>
                    <a:pt x="1290" y="825"/>
                  </a:lnTo>
                  <a:lnTo>
                    <a:pt x="1369" y="858"/>
                  </a:lnTo>
                  <a:lnTo>
                    <a:pt x="1446" y="892"/>
                  </a:lnTo>
                  <a:lnTo>
                    <a:pt x="1436" y="822"/>
                  </a:lnTo>
                  <a:lnTo>
                    <a:pt x="1427" y="750"/>
                  </a:lnTo>
                  <a:lnTo>
                    <a:pt x="1410" y="606"/>
                  </a:lnTo>
                  <a:lnTo>
                    <a:pt x="1388" y="608"/>
                  </a:lnTo>
                  <a:lnTo>
                    <a:pt x="1366" y="608"/>
                  </a:lnTo>
                  <a:lnTo>
                    <a:pt x="1345" y="605"/>
                  </a:lnTo>
                  <a:lnTo>
                    <a:pt x="1323" y="603"/>
                  </a:lnTo>
                  <a:lnTo>
                    <a:pt x="1301" y="599"/>
                  </a:lnTo>
                  <a:lnTo>
                    <a:pt x="1279" y="593"/>
                  </a:lnTo>
                  <a:lnTo>
                    <a:pt x="1259" y="586"/>
                  </a:lnTo>
                  <a:lnTo>
                    <a:pt x="1239" y="578"/>
                  </a:lnTo>
                  <a:lnTo>
                    <a:pt x="1220" y="568"/>
                  </a:lnTo>
                  <a:lnTo>
                    <a:pt x="1200" y="558"/>
                  </a:lnTo>
                  <a:lnTo>
                    <a:pt x="1183" y="546"/>
                  </a:lnTo>
                  <a:lnTo>
                    <a:pt x="1165" y="531"/>
                  </a:lnTo>
                  <a:lnTo>
                    <a:pt x="1149" y="517"/>
                  </a:lnTo>
                  <a:lnTo>
                    <a:pt x="1135" y="501"/>
                  </a:lnTo>
                  <a:lnTo>
                    <a:pt x="1121" y="484"/>
                  </a:lnTo>
                  <a:lnTo>
                    <a:pt x="1109" y="465"/>
                  </a:lnTo>
                  <a:lnTo>
                    <a:pt x="1102" y="453"/>
                  </a:lnTo>
                  <a:lnTo>
                    <a:pt x="1096" y="442"/>
                  </a:lnTo>
                  <a:lnTo>
                    <a:pt x="1084" y="418"/>
                  </a:lnTo>
                  <a:lnTo>
                    <a:pt x="1075" y="393"/>
                  </a:lnTo>
                  <a:lnTo>
                    <a:pt x="1069" y="367"/>
                  </a:lnTo>
                  <a:lnTo>
                    <a:pt x="1064" y="341"/>
                  </a:lnTo>
                  <a:lnTo>
                    <a:pt x="1062" y="315"/>
                  </a:lnTo>
                  <a:lnTo>
                    <a:pt x="1063" y="289"/>
                  </a:lnTo>
                  <a:lnTo>
                    <a:pt x="1065" y="263"/>
                  </a:lnTo>
                  <a:lnTo>
                    <a:pt x="1070" y="237"/>
                  </a:lnTo>
                  <a:lnTo>
                    <a:pt x="1076" y="211"/>
                  </a:lnTo>
                  <a:lnTo>
                    <a:pt x="1086" y="186"/>
                  </a:lnTo>
                  <a:lnTo>
                    <a:pt x="1097" y="162"/>
                  </a:lnTo>
                  <a:lnTo>
                    <a:pt x="1110" y="139"/>
                  </a:lnTo>
                  <a:lnTo>
                    <a:pt x="1125" y="118"/>
                  </a:lnTo>
                  <a:lnTo>
                    <a:pt x="1134" y="108"/>
                  </a:lnTo>
                  <a:lnTo>
                    <a:pt x="1142" y="98"/>
                  </a:lnTo>
                  <a:lnTo>
                    <a:pt x="1152" y="89"/>
                  </a:lnTo>
                  <a:lnTo>
                    <a:pt x="1162" y="79"/>
                  </a:lnTo>
                  <a:close/>
                  <a:moveTo>
                    <a:pt x="925" y="1586"/>
                  </a:moveTo>
                  <a:lnTo>
                    <a:pt x="925" y="1586"/>
                  </a:lnTo>
                  <a:lnTo>
                    <a:pt x="917" y="1609"/>
                  </a:lnTo>
                  <a:lnTo>
                    <a:pt x="912" y="1631"/>
                  </a:lnTo>
                  <a:lnTo>
                    <a:pt x="910" y="1654"/>
                  </a:lnTo>
                  <a:lnTo>
                    <a:pt x="909" y="1677"/>
                  </a:lnTo>
                  <a:lnTo>
                    <a:pt x="910" y="1700"/>
                  </a:lnTo>
                  <a:lnTo>
                    <a:pt x="913" y="1723"/>
                  </a:lnTo>
                  <a:lnTo>
                    <a:pt x="917" y="1746"/>
                  </a:lnTo>
                  <a:lnTo>
                    <a:pt x="924" y="1768"/>
                  </a:lnTo>
                  <a:lnTo>
                    <a:pt x="932" y="1790"/>
                  </a:lnTo>
                  <a:lnTo>
                    <a:pt x="940" y="1813"/>
                  </a:lnTo>
                  <a:lnTo>
                    <a:pt x="950" y="1834"/>
                  </a:lnTo>
                  <a:lnTo>
                    <a:pt x="961" y="1855"/>
                  </a:lnTo>
                  <a:lnTo>
                    <a:pt x="972" y="1876"/>
                  </a:lnTo>
                  <a:lnTo>
                    <a:pt x="984" y="1897"/>
                  </a:lnTo>
                  <a:lnTo>
                    <a:pt x="1009" y="1935"/>
                  </a:lnTo>
                  <a:lnTo>
                    <a:pt x="1039" y="1976"/>
                  </a:lnTo>
                  <a:lnTo>
                    <a:pt x="1071" y="2015"/>
                  </a:lnTo>
                  <a:lnTo>
                    <a:pt x="1104" y="2053"/>
                  </a:lnTo>
                  <a:lnTo>
                    <a:pt x="1139" y="2090"/>
                  </a:lnTo>
                  <a:lnTo>
                    <a:pt x="1176" y="2125"/>
                  </a:lnTo>
                  <a:lnTo>
                    <a:pt x="1213" y="2160"/>
                  </a:lnTo>
                  <a:lnTo>
                    <a:pt x="1252" y="2192"/>
                  </a:lnTo>
                  <a:lnTo>
                    <a:pt x="1291" y="2224"/>
                  </a:lnTo>
                  <a:lnTo>
                    <a:pt x="1332" y="2254"/>
                  </a:lnTo>
                  <a:lnTo>
                    <a:pt x="1373" y="2285"/>
                  </a:lnTo>
                  <a:lnTo>
                    <a:pt x="1415" y="2313"/>
                  </a:lnTo>
                  <a:lnTo>
                    <a:pt x="1458" y="2341"/>
                  </a:lnTo>
                  <a:lnTo>
                    <a:pt x="1501" y="2367"/>
                  </a:lnTo>
                  <a:lnTo>
                    <a:pt x="1545" y="2393"/>
                  </a:lnTo>
                  <a:lnTo>
                    <a:pt x="1589" y="2419"/>
                  </a:lnTo>
                  <a:lnTo>
                    <a:pt x="1634" y="2443"/>
                  </a:lnTo>
                  <a:lnTo>
                    <a:pt x="1540" y="1683"/>
                  </a:lnTo>
                  <a:lnTo>
                    <a:pt x="1517" y="1669"/>
                  </a:lnTo>
                  <a:lnTo>
                    <a:pt x="1496" y="1656"/>
                  </a:lnTo>
                  <a:lnTo>
                    <a:pt x="1474" y="1642"/>
                  </a:lnTo>
                  <a:lnTo>
                    <a:pt x="1452" y="1628"/>
                  </a:lnTo>
                  <a:lnTo>
                    <a:pt x="1411" y="1598"/>
                  </a:lnTo>
                  <a:lnTo>
                    <a:pt x="1370" y="1566"/>
                  </a:lnTo>
                  <a:lnTo>
                    <a:pt x="1328" y="1536"/>
                  </a:lnTo>
                  <a:lnTo>
                    <a:pt x="1287" y="1505"/>
                  </a:lnTo>
                  <a:lnTo>
                    <a:pt x="1265" y="1491"/>
                  </a:lnTo>
                  <a:lnTo>
                    <a:pt x="1244" y="1477"/>
                  </a:lnTo>
                  <a:lnTo>
                    <a:pt x="1221" y="1465"/>
                  </a:lnTo>
                  <a:lnTo>
                    <a:pt x="1198" y="1453"/>
                  </a:lnTo>
                  <a:lnTo>
                    <a:pt x="1188" y="1448"/>
                  </a:lnTo>
                  <a:lnTo>
                    <a:pt x="1177" y="1444"/>
                  </a:lnTo>
                  <a:lnTo>
                    <a:pt x="1167" y="1441"/>
                  </a:lnTo>
                  <a:lnTo>
                    <a:pt x="1157" y="1439"/>
                  </a:lnTo>
                  <a:lnTo>
                    <a:pt x="1147" y="1437"/>
                  </a:lnTo>
                  <a:lnTo>
                    <a:pt x="1136" y="1436"/>
                  </a:lnTo>
                  <a:lnTo>
                    <a:pt x="1126" y="1436"/>
                  </a:lnTo>
                  <a:lnTo>
                    <a:pt x="1115" y="1436"/>
                  </a:lnTo>
                  <a:lnTo>
                    <a:pt x="1096" y="1439"/>
                  </a:lnTo>
                  <a:lnTo>
                    <a:pt x="1075" y="1444"/>
                  </a:lnTo>
                  <a:lnTo>
                    <a:pt x="1056" y="1452"/>
                  </a:lnTo>
                  <a:lnTo>
                    <a:pt x="1037" y="1462"/>
                  </a:lnTo>
                  <a:lnTo>
                    <a:pt x="1019" y="1473"/>
                  </a:lnTo>
                  <a:lnTo>
                    <a:pt x="1002" y="1486"/>
                  </a:lnTo>
                  <a:lnTo>
                    <a:pt x="986" y="1500"/>
                  </a:lnTo>
                  <a:lnTo>
                    <a:pt x="971" y="1515"/>
                  </a:lnTo>
                  <a:lnTo>
                    <a:pt x="957" y="1533"/>
                  </a:lnTo>
                  <a:lnTo>
                    <a:pt x="945" y="1550"/>
                  </a:lnTo>
                  <a:lnTo>
                    <a:pt x="934" y="1567"/>
                  </a:lnTo>
                  <a:lnTo>
                    <a:pt x="925" y="1586"/>
                  </a:lnTo>
                  <a:close/>
                  <a:moveTo>
                    <a:pt x="6110" y="1456"/>
                  </a:moveTo>
                  <a:lnTo>
                    <a:pt x="6110" y="1456"/>
                  </a:lnTo>
                  <a:lnTo>
                    <a:pt x="6088" y="1468"/>
                  </a:lnTo>
                  <a:lnTo>
                    <a:pt x="6065" y="1481"/>
                  </a:lnTo>
                  <a:lnTo>
                    <a:pt x="6045" y="1494"/>
                  </a:lnTo>
                  <a:lnTo>
                    <a:pt x="6023" y="1509"/>
                  </a:lnTo>
                  <a:lnTo>
                    <a:pt x="5983" y="1538"/>
                  </a:lnTo>
                  <a:lnTo>
                    <a:pt x="5941" y="1568"/>
                  </a:lnTo>
                  <a:lnTo>
                    <a:pt x="5901" y="1599"/>
                  </a:lnTo>
                  <a:lnTo>
                    <a:pt x="5861" y="1629"/>
                  </a:lnTo>
                  <a:lnTo>
                    <a:pt x="5840" y="1643"/>
                  </a:lnTo>
                  <a:lnTo>
                    <a:pt x="5818" y="1658"/>
                  </a:lnTo>
                  <a:lnTo>
                    <a:pt x="5797" y="1671"/>
                  </a:lnTo>
                  <a:lnTo>
                    <a:pt x="5775" y="1683"/>
                  </a:lnTo>
                  <a:lnTo>
                    <a:pt x="5751" y="1873"/>
                  </a:lnTo>
                  <a:lnTo>
                    <a:pt x="5727" y="2063"/>
                  </a:lnTo>
                  <a:lnTo>
                    <a:pt x="5683" y="2443"/>
                  </a:lnTo>
                  <a:lnTo>
                    <a:pt x="5743" y="2410"/>
                  </a:lnTo>
                  <a:lnTo>
                    <a:pt x="5804" y="2374"/>
                  </a:lnTo>
                  <a:lnTo>
                    <a:pt x="5863" y="2337"/>
                  </a:lnTo>
                  <a:lnTo>
                    <a:pt x="5922" y="2298"/>
                  </a:lnTo>
                  <a:lnTo>
                    <a:pt x="5979" y="2258"/>
                  </a:lnTo>
                  <a:lnTo>
                    <a:pt x="6008" y="2236"/>
                  </a:lnTo>
                  <a:lnTo>
                    <a:pt x="6035" y="2214"/>
                  </a:lnTo>
                  <a:lnTo>
                    <a:pt x="6063" y="2192"/>
                  </a:lnTo>
                  <a:lnTo>
                    <a:pt x="6089" y="2169"/>
                  </a:lnTo>
                  <a:lnTo>
                    <a:pt x="6116" y="2147"/>
                  </a:lnTo>
                  <a:lnTo>
                    <a:pt x="6141" y="2123"/>
                  </a:lnTo>
                  <a:lnTo>
                    <a:pt x="6186" y="2078"/>
                  </a:lnTo>
                  <a:lnTo>
                    <a:pt x="6208" y="2055"/>
                  </a:lnTo>
                  <a:lnTo>
                    <a:pt x="6229" y="2033"/>
                  </a:lnTo>
                  <a:lnTo>
                    <a:pt x="6250" y="2009"/>
                  </a:lnTo>
                  <a:lnTo>
                    <a:pt x="6271" y="1984"/>
                  </a:lnTo>
                  <a:lnTo>
                    <a:pt x="6289" y="1959"/>
                  </a:lnTo>
                  <a:lnTo>
                    <a:pt x="6308" y="1933"/>
                  </a:lnTo>
                  <a:lnTo>
                    <a:pt x="6325" y="1906"/>
                  </a:lnTo>
                  <a:lnTo>
                    <a:pt x="6341" y="1879"/>
                  </a:lnTo>
                  <a:lnTo>
                    <a:pt x="6355" y="1851"/>
                  </a:lnTo>
                  <a:lnTo>
                    <a:pt x="6368" y="1823"/>
                  </a:lnTo>
                  <a:lnTo>
                    <a:pt x="6380" y="1793"/>
                  </a:lnTo>
                  <a:lnTo>
                    <a:pt x="6390" y="1764"/>
                  </a:lnTo>
                  <a:lnTo>
                    <a:pt x="6398" y="1734"/>
                  </a:lnTo>
                  <a:lnTo>
                    <a:pt x="6404" y="1702"/>
                  </a:lnTo>
                  <a:lnTo>
                    <a:pt x="6406" y="1688"/>
                  </a:lnTo>
                  <a:lnTo>
                    <a:pt x="6406" y="1674"/>
                  </a:lnTo>
                  <a:lnTo>
                    <a:pt x="6406" y="1659"/>
                  </a:lnTo>
                  <a:lnTo>
                    <a:pt x="6405" y="1644"/>
                  </a:lnTo>
                  <a:lnTo>
                    <a:pt x="6403" y="1630"/>
                  </a:lnTo>
                  <a:lnTo>
                    <a:pt x="6400" y="1616"/>
                  </a:lnTo>
                  <a:lnTo>
                    <a:pt x="6396" y="1602"/>
                  </a:lnTo>
                  <a:lnTo>
                    <a:pt x="6390" y="1589"/>
                  </a:lnTo>
                  <a:lnTo>
                    <a:pt x="6385" y="1575"/>
                  </a:lnTo>
                  <a:lnTo>
                    <a:pt x="6378" y="1562"/>
                  </a:lnTo>
                  <a:lnTo>
                    <a:pt x="6371" y="1550"/>
                  </a:lnTo>
                  <a:lnTo>
                    <a:pt x="6362" y="1537"/>
                  </a:lnTo>
                  <a:lnTo>
                    <a:pt x="6353" y="1525"/>
                  </a:lnTo>
                  <a:lnTo>
                    <a:pt x="6343" y="1514"/>
                  </a:lnTo>
                  <a:lnTo>
                    <a:pt x="6334" y="1503"/>
                  </a:lnTo>
                  <a:lnTo>
                    <a:pt x="6323" y="1493"/>
                  </a:lnTo>
                  <a:lnTo>
                    <a:pt x="6312" y="1484"/>
                  </a:lnTo>
                  <a:lnTo>
                    <a:pt x="6300" y="1475"/>
                  </a:lnTo>
                  <a:lnTo>
                    <a:pt x="6288" y="1467"/>
                  </a:lnTo>
                  <a:lnTo>
                    <a:pt x="6276" y="1460"/>
                  </a:lnTo>
                  <a:lnTo>
                    <a:pt x="6263" y="1453"/>
                  </a:lnTo>
                  <a:lnTo>
                    <a:pt x="6250" y="1449"/>
                  </a:lnTo>
                  <a:lnTo>
                    <a:pt x="6236" y="1444"/>
                  </a:lnTo>
                  <a:lnTo>
                    <a:pt x="6223" y="1440"/>
                  </a:lnTo>
                  <a:lnTo>
                    <a:pt x="6209" y="1438"/>
                  </a:lnTo>
                  <a:lnTo>
                    <a:pt x="6195" y="1437"/>
                  </a:lnTo>
                  <a:lnTo>
                    <a:pt x="6180" y="1437"/>
                  </a:lnTo>
                  <a:lnTo>
                    <a:pt x="6166" y="1438"/>
                  </a:lnTo>
                  <a:lnTo>
                    <a:pt x="6152" y="1441"/>
                  </a:lnTo>
                  <a:lnTo>
                    <a:pt x="6138" y="1444"/>
                  </a:lnTo>
                  <a:lnTo>
                    <a:pt x="6124" y="1450"/>
                  </a:lnTo>
                  <a:lnTo>
                    <a:pt x="6110" y="1456"/>
                  </a:lnTo>
                  <a:close/>
                </a:path>
              </a:pathLst>
            </a:custGeom>
            <a:solidFill>
              <a:sysClr val="window" lastClr="FFFFFF"/>
            </a:solidFill>
            <a:ln>
              <a:noFill/>
            </a:ln>
          </p:spPr>
          <p:txBody>
            <a:bodyPr bIns="900000" anchor="ctr">
              <a:normAutofit fontScale="25000" lnSpcReduction="20000"/>
              <a:scene3d>
                <a:camera prst="orthographicFront"/>
                <a:lightRig rig="threePt" dir="t"/>
              </a:scene3d>
              <a:sp3d>
                <a:contourClr>
                  <a:srgbClr val="FFFFFF"/>
                </a:contourClr>
              </a:sp3d>
            </a:bodyPr>
            <a:lstStyle/>
            <a:p>
              <a:pPr algn="ctr">
                <a:defRPr/>
              </a:pPr>
              <a:endParaRPr lang="zh-CN" altLang="en-US" dirty="0">
                <a:solidFill>
                  <a:srgbClr val="FFFFFF"/>
                </a:solidFill>
                <a:sym typeface="Arial" panose="020B0604020202020204" pitchFamily="34" charset="0"/>
              </a:endParaRPr>
            </a:p>
          </p:txBody>
        </p:sp>
      </p:grpSp>
      <p:grpSp>
        <p:nvGrpSpPr>
          <p:cNvPr id="30" name="组合 29"/>
          <p:cNvGrpSpPr/>
          <p:nvPr>
            <p:custDataLst>
              <p:tags r:id="rId6"/>
            </p:custDataLst>
          </p:nvPr>
        </p:nvGrpSpPr>
        <p:grpSpPr>
          <a:xfrm>
            <a:off x="3254771" y="1647020"/>
            <a:ext cx="1409700" cy="421584"/>
            <a:chOff x="3403600" y="1970870"/>
            <a:chExt cx="1257300" cy="421584"/>
          </a:xfrm>
        </p:grpSpPr>
        <p:cxnSp>
          <p:nvCxnSpPr>
            <p:cNvPr id="31" name="直接连接符 30"/>
            <p:cNvCxnSpPr/>
            <p:nvPr>
              <p:custDataLst>
                <p:tags r:id="rId7"/>
              </p:custDataLst>
            </p:nvPr>
          </p:nvCxnSpPr>
          <p:spPr>
            <a:xfrm flipH="1">
              <a:off x="4394201" y="2392454"/>
              <a:ext cx="266699" cy="0"/>
            </a:xfrm>
            <a:prstGeom prst="line">
              <a:avLst/>
            </a:prstGeom>
            <a:noFill/>
            <a:ln w="9525" cap="flat" cmpd="sng" algn="ctr">
              <a:solidFill>
                <a:sysClr val="windowText" lastClr="000000">
                  <a:lumMod val="65000"/>
                  <a:lumOff val="35000"/>
                </a:sysClr>
              </a:solidFill>
              <a:prstDash val="solid"/>
              <a:miter lim="800000"/>
            </a:ln>
            <a:effectLst/>
          </p:spPr>
        </p:cxnSp>
        <p:cxnSp>
          <p:nvCxnSpPr>
            <p:cNvPr id="32" name="直接连接符 31"/>
            <p:cNvCxnSpPr/>
            <p:nvPr>
              <p:custDataLst>
                <p:tags r:id="rId8"/>
              </p:custDataLst>
            </p:nvPr>
          </p:nvCxnSpPr>
          <p:spPr>
            <a:xfrm flipV="1">
              <a:off x="4394200" y="1970870"/>
              <a:ext cx="0" cy="421584"/>
            </a:xfrm>
            <a:prstGeom prst="line">
              <a:avLst/>
            </a:prstGeom>
            <a:noFill/>
            <a:ln w="9525" cap="flat" cmpd="sng" algn="ctr">
              <a:solidFill>
                <a:sysClr val="windowText" lastClr="000000">
                  <a:lumMod val="65000"/>
                  <a:lumOff val="35000"/>
                </a:sysClr>
              </a:solidFill>
              <a:prstDash val="solid"/>
              <a:miter lim="800000"/>
            </a:ln>
            <a:effectLst/>
          </p:spPr>
        </p:cxnSp>
        <p:cxnSp>
          <p:nvCxnSpPr>
            <p:cNvPr id="33" name="直接连接符 32"/>
            <p:cNvCxnSpPr/>
            <p:nvPr>
              <p:custDataLst>
                <p:tags r:id="rId9"/>
              </p:custDataLst>
            </p:nvPr>
          </p:nvCxnSpPr>
          <p:spPr>
            <a:xfrm flipH="1">
              <a:off x="3403600" y="1970870"/>
              <a:ext cx="990600" cy="0"/>
            </a:xfrm>
            <a:prstGeom prst="line">
              <a:avLst/>
            </a:prstGeom>
            <a:noFill/>
            <a:ln w="9525" cap="flat" cmpd="sng" algn="ctr">
              <a:solidFill>
                <a:sysClr val="windowText" lastClr="000000">
                  <a:lumMod val="65000"/>
                  <a:lumOff val="35000"/>
                </a:sysClr>
              </a:solidFill>
              <a:prstDash val="solid"/>
              <a:miter lim="800000"/>
              <a:tailEnd type="oval"/>
            </a:ln>
            <a:effectLst/>
          </p:spPr>
        </p:cxnSp>
      </p:grpSp>
      <p:cxnSp>
        <p:nvCxnSpPr>
          <p:cNvPr id="34" name="直接连接符 33"/>
          <p:cNvCxnSpPr/>
          <p:nvPr>
            <p:custDataLst>
              <p:tags r:id="rId10"/>
            </p:custDataLst>
          </p:nvPr>
        </p:nvCxnSpPr>
        <p:spPr>
          <a:xfrm flipH="1">
            <a:off x="3254772" y="3619304"/>
            <a:ext cx="615949" cy="0"/>
          </a:xfrm>
          <a:prstGeom prst="line">
            <a:avLst/>
          </a:prstGeom>
          <a:noFill/>
          <a:ln w="9525" cap="flat" cmpd="sng" algn="ctr">
            <a:solidFill>
              <a:sysClr val="windowText" lastClr="000000">
                <a:lumMod val="65000"/>
                <a:lumOff val="35000"/>
              </a:sysClr>
            </a:solidFill>
            <a:prstDash val="solid"/>
            <a:miter lim="800000"/>
            <a:tailEnd type="oval"/>
          </a:ln>
          <a:effectLst/>
        </p:spPr>
      </p:cxnSp>
      <p:sp>
        <p:nvSpPr>
          <p:cNvPr id="38" name="文本框 37"/>
          <p:cNvSpPr txBox="1"/>
          <p:nvPr>
            <p:custDataLst>
              <p:tags r:id="rId11"/>
            </p:custDataLst>
          </p:nvPr>
        </p:nvSpPr>
        <p:spPr>
          <a:xfrm>
            <a:off x="1248123" y="1785763"/>
            <a:ext cx="1861200" cy="1149483"/>
          </a:xfrm>
          <a:prstGeom prst="rect">
            <a:avLst/>
          </a:prstGeom>
          <a:noFill/>
        </p:spPr>
        <p:txBody>
          <a:bodyPr wrap="square" rtlCol="0"/>
          <a:lstStyle/>
          <a:p>
            <a:pPr algn="just">
              <a:lnSpc>
                <a:spcPct val="120000"/>
              </a:lnSpc>
            </a:pPr>
            <a:r>
              <a:rPr lang="en-US" altLang="zh-CN"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温湿度传感器共配置</a:t>
            </a:r>
            <a:r>
              <a:rPr lang="en-US" altLang="zh-CN"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666</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个安装于机房、电力电池室。</a:t>
            </a:r>
            <a:endPar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endParaRPr>
          </a:p>
        </p:txBody>
      </p:sp>
      <p:sp>
        <p:nvSpPr>
          <p:cNvPr id="39" name="文本框 38"/>
          <p:cNvSpPr txBox="1"/>
          <p:nvPr>
            <p:custDataLst>
              <p:tags r:id="rId12"/>
            </p:custDataLst>
          </p:nvPr>
        </p:nvSpPr>
        <p:spPr>
          <a:xfrm>
            <a:off x="927100" y="1428750"/>
            <a:ext cx="2182495" cy="400050"/>
          </a:xfrm>
          <a:prstGeom prst="rect">
            <a:avLst/>
          </a:prstGeom>
          <a:noFill/>
        </p:spPr>
        <p:txBody>
          <a:bodyPr wrap="square" rtlCol="0">
            <a:normAutofit/>
            <a:scene3d>
              <a:camera prst="orthographicFront"/>
              <a:lightRig rig="threePt" dir="t"/>
            </a:scene3d>
          </a:bodyPr>
          <a:lstStyle/>
          <a:p>
            <a:pPr algn="r"/>
            <a:r>
              <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温湿度传感器配置</a:t>
            </a:r>
            <a:endPar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sp>
        <p:nvSpPr>
          <p:cNvPr id="40" name="文本框 39"/>
          <p:cNvSpPr txBox="1"/>
          <p:nvPr>
            <p:custDataLst>
              <p:tags r:id="rId13"/>
            </p:custDataLst>
          </p:nvPr>
        </p:nvSpPr>
        <p:spPr>
          <a:xfrm>
            <a:off x="1248123" y="3468117"/>
            <a:ext cx="1861200" cy="1149483"/>
          </a:xfrm>
          <a:prstGeom prst="rect">
            <a:avLst/>
          </a:prstGeom>
          <a:noFill/>
        </p:spPr>
        <p:txBody>
          <a:bodyPr wrap="square" rtlCol="0">
            <a:normAutofit/>
          </a:bodyPr>
          <a:lstStyle/>
          <a:p>
            <a:pPr algn="just">
              <a:lnSpc>
                <a:spcPct val="120000"/>
              </a:lnSpc>
            </a:pPr>
            <a:r>
              <a:rPr lang="en-US" altLang="zh-CN"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sz="1600">
                <a:solidFill>
                  <a:schemeClr val="tx1">
                    <a:lumMod val="50000"/>
                    <a:lumOff val="50000"/>
                  </a:schemeClr>
                </a:solidFill>
                <a:latin typeface="Arial" panose="020B0604020202020204" pitchFamily="34" charset="0"/>
                <a:ea typeface="宋体" panose="02010600030101010101" pitchFamily="2" charset="-122"/>
                <a:cs typeface="+mn-ea"/>
                <a:sym typeface="Arial" panose="020B0604020202020204" pitchFamily="34" charset="0"/>
              </a:rPr>
              <a:t>嵌入式主机</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共配置</a:t>
            </a:r>
            <a:r>
              <a:rPr 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75</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台位于每层弱电间。</a:t>
            </a:r>
            <a:endParaRPr lang="zh-CN" altLang="en-US"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endParaRPr>
          </a:p>
          <a:p>
            <a:pPr algn="r">
              <a:lnSpc>
                <a:spcPct val="120000"/>
              </a:lnSpc>
            </a:pPr>
            <a:endParaRPr lang="en-US" altLang="zh-CN" dirty="0">
              <a:solidFill>
                <a:sysClr val="windowText" lastClr="000000">
                  <a:lumMod val="65000"/>
                  <a:lumOff val="35000"/>
                </a:sysClr>
              </a:solidFill>
              <a:sym typeface="Arial" panose="020B0604020202020204" pitchFamily="34" charset="0"/>
            </a:endParaRPr>
          </a:p>
        </p:txBody>
      </p:sp>
      <p:sp>
        <p:nvSpPr>
          <p:cNvPr id="41" name="文本框 40"/>
          <p:cNvSpPr txBox="1"/>
          <p:nvPr>
            <p:custDataLst>
              <p:tags r:id="rId14"/>
            </p:custDataLst>
          </p:nvPr>
        </p:nvSpPr>
        <p:spPr>
          <a:xfrm>
            <a:off x="1104900" y="3127375"/>
            <a:ext cx="1861185" cy="384175"/>
          </a:xfrm>
          <a:prstGeom prst="rect">
            <a:avLst/>
          </a:prstGeom>
          <a:noFill/>
        </p:spPr>
        <p:txBody>
          <a:bodyPr wrap="square" rtlCol="0">
            <a:noAutofit/>
            <a:scene3d>
              <a:camera prst="orthographicFront"/>
              <a:lightRig rig="threePt" dir="t"/>
            </a:scene3d>
          </a:bodyPr>
          <a:lstStyle/>
          <a:p>
            <a:pPr algn="r"/>
            <a:r>
              <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嵌入式主机配置</a:t>
            </a:r>
            <a:endPar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sp>
        <p:nvSpPr>
          <p:cNvPr id="42" name="文本框 41"/>
          <p:cNvSpPr txBox="1"/>
          <p:nvPr>
            <p:custDataLst>
              <p:tags r:id="rId15"/>
            </p:custDataLst>
          </p:nvPr>
        </p:nvSpPr>
        <p:spPr>
          <a:xfrm>
            <a:off x="9082677" y="3420587"/>
            <a:ext cx="1861200" cy="1149483"/>
          </a:xfrm>
          <a:prstGeom prst="rect">
            <a:avLst/>
          </a:prstGeom>
          <a:noFill/>
        </p:spPr>
        <p:txBody>
          <a:bodyPr wrap="square" rtlCol="0">
            <a:normAutofit/>
          </a:bodyPr>
          <a:lstStyle/>
          <a:p>
            <a:pPr>
              <a:lnSpc>
                <a:spcPct val="120000"/>
              </a:lnSpc>
            </a:pPr>
            <a:r>
              <a:rPr lang="en-US" altLang="zh-CN"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sz="1600">
                <a:solidFill>
                  <a:schemeClr val="tx1">
                    <a:lumMod val="50000"/>
                    <a:lumOff val="50000"/>
                  </a:schemeClr>
                </a:solidFill>
                <a:latin typeface="Arial" panose="020B0604020202020204" pitchFamily="34" charset="0"/>
                <a:ea typeface="宋体" panose="02010600030101010101" pitchFamily="2" charset="-122"/>
                <a:cs typeface="+mn-ea"/>
                <a:sym typeface="Arial" panose="020B0604020202020204" pitchFamily="34" charset="0"/>
              </a:rPr>
              <a:t>流量传感器</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共配置</a:t>
            </a:r>
            <a:r>
              <a:rPr 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40</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台位于每层空调间。</a:t>
            </a:r>
            <a:endPar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endParaRPr>
          </a:p>
        </p:txBody>
      </p:sp>
      <p:sp>
        <p:nvSpPr>
          <p:cNvPr id="43" name="文本框 42"/>
          <p:cNvSpPr txBox="1"/>
          <p:nvPr>
            <p:custDataLst>
              <p:tags r:id="rId16"/>
            </p:custDataLst>
          </p:nvPr>
        </p:nvSpPr>
        <p:spPr>
          <a:xfrm>
            <a:off x="9082677" y="3063887"/>
            <a:ext cx="1861200" cy="400110"/>
          </a:xfrm>
          <a:prstGeom prst="rect">
            <a:avLst/>
          </a:prstGeom>
          <a:noFill/>
        </p:spPr>
        <p:txBody>
          <a:bodyPr wrap="square" rtlCol="0">
            <a:normAutofit fontScale="90000"/>
          </a:bodyPr>
          <a:lstStyle/>
          <a:p>
            <a:r>
              <a:rPr lang="zh-CN" altLang="en-US" sz="200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流量传感器配置</a:t>
            </a:r>
            <a:endParaRPr lang="zh-CN" altLang="en-US" sz="200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sp>
        <p:nvSpPr>
          <p:cNvPr id="44" name="文本框 43"/>
          <p:cNvSpPr txBox="1"/>
          <p:nvPr>
            <p:custDataLst>
              <p:tags r:id="rId17"/>
            </p:custDataLst>
          </p:nvPr>
        </p:nvSpPr>
        <p:spPr>
          <a:xfrm>
            <a:off x="9082677" y="1709328"/>
            <a:ext cx="1861200" cy="1149483"/>
          </a:xfrm>
          <a:prstGeom prst="rect">
            <a:avLst/>
          </a:prstGeom>
          <a:noFill/>
        </p:spPr>
        <p:txBody>
          <a:bodyPr wrap="square" rtlCol="0"/>
          <a:lstStyle/>
          <a:p>
            <a:pPr>
              <a:lnSpc>
                <a:spcPct val="120000"/>
              </a:lnSpc>
            </a:pPr>
            <a:r>
              <a:rPr lang="en-US" altLang="zh-CN"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sz="1600">
                <a:solidFill>
                  <a:schemeClr val="tx1">
                    <a:lumMod val="50000"/>
                    <a:lumOff val="50000"/>
                  </a:schemeClr>
                </a:solidFill>
                <a:latin typeface="Arial" panose="020B0604020202020204" pitchFamily="34" charset="0"/>
                <a:ea typeface="宋体" panose="02010600030101010101" pitchFamily="2" charset="-122"/>
                <a:cs typeface="+mn-ea"/>
                <a:sym typeface="Arial" panose="020B0604020202020204" pitchFamily="34" charset="0"/>
              </a:rPr>
              <a:t>定位漏水控制器</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共配置</a:t>
            </a:r>
            <a:r>
              <a:rPr lang="en-US" altLang="zh-CN"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29</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个安装于空调间内</a:t>
            </a:r>
            <a:endPar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endParaRPr>
          </a:p>
        </p:txBody>
      </p:sp>
      <p:sp>
        <p:nvSpPr>
          <p:cNvPr id="45" name="文本框 44"/>
          <p:cNvSpPr txBox="1"/>
          <p:nvPr>
            <p:custDataLst>
              <p:tags r:id="rId18"/>
            </p:custDataLst>
          </p:nvPr>
        </p:nvSpPr>
        <p:spPr>
          <a:xfrm>
            <a:off x="9082405" y="1309370"/>
            <a:ext cx="2301240" cy="400050"/>
          </a:xfrm>
          <a:prstGeom prst="rect">
            <a:avLst/>
          </a:prstGeom>
          <a:noFill/>
        </p:spPr>
        <p:txBody>
          <a:bodyPr wrap="square" rtlCol="0">
            <a:normAutofit/>
            <a:scene3d>
              <a:camera prst="orthographicFront"/>
              <a:lightRig rig="threePt" dir="t"/>
            </a:scene3d>
          </a:bodyPr>
          <a:lstStyle/>
          <a:p>
            <a:r>
              <a:rPr lang="zh-CN" altLang="en-US" sz="200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定</a:t>
            </a:r>
            <a:r>
              <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位漏水控制器配置</a:t>
            </a:r>
            <a:endPar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sp>
        <p:nvSpPr>
          <p:cNvPr id="53" name="上箭头 52"/>
          <p:cNvSpPr/>
          <p:nvPr>
            <p:custDataLst>
              <p:tags r:id="rId19"/>
            </p:custDataLst>
          </p:nvPr>
        </p:nvSpPr>
        <p:spPr>
          <a:xfrm rot="19800000">
            <a:off x="5518430" y="2709732"/>
            <a:ext cx="346746" cy="297426"/>
          </a:xfrm>
          <a:prstGeom prst="upArrow">
            <a:avLst>
              <a:gd name="adj1" fmla="val 57862"/>
              <a:gd name="adj2" fmla="val 61457"/>
            </a:avLst>
          </a:prstGeom>
          <a:solidFill>
            <a:srgbClr val="FE8A57"/>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sp>
        <p:nvSpPr>
          <p:cNvPr id="54" name="上箭头 53"/>
          <p:cNvSpPr/>
          <p:nvPr>
            <p:custDataLst>
              <p:tags r:id="rId20"/>
            </p:custDataLst>
          </p:nvPr>
        </p:nvSpPr>
        <p:spPr>
          <a:xfrm rot="1800000">
            <a:off x="6331230" y="2709732"/>
            <a:ext cx="346746" cy="297426"/>
          </a:xfrm>
          <a:prstGeom prst="upArrow">
            <a:avLst>
              <a:gd name="adj1" fmla="val 57862"/>
              <a:gd name="adj2" fmla="val 61457"/>
            </a:avLst>
          </a:prstGeom>
          <a:solidFill>
            <a:srgbClr val="EED054"/>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sp>
        <p:nvSpPr>
          <p:cNvPr id="55" name="上箭头 54"/>
          <p:cNvSpPr/>
          <p:nvPr>
            <p:custDataLst>
              <p:tags r:id="rId21"/>
            </p:custDataLst>
          </p:nvPr>
        </p:nvSpPr>
        <p:spPr>
          <a:xfrm rot="5400000">
            <a:off x="6737631" y="3413637"/>
            <a:ext cx="346746" cy="297426"/>
          </a:xfrm>
          <a:prstGeom prst="upArrow">
            <a:avLst>
              <a:gd name="adj1" fmla="val 57862"/>
              <a:gd name="adj2" fmla="val 61457"/>
            </a:avLst>
          </a:prstGeom>
          <a:solidFill>
            <a:srgbClr val="CDD74C"/>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sp>
        <p:nvSpPr>
          <p:cNvPr id="56" name="上箭头 55"/>
          <p:cNvSpPr/>
          <p:nvPr>
            <p:custDataLst>
              <p:tags r:id="rId22"/>
            </p:custDataLst>
          </p:nvPr>
        </p:nvSpPr>
        <p:spPr>
          <a:xfrm rot="9000000">
            <a:off x="6331230" y="4117542"/>
            <a:ext cx="346746" cy="297426"/>
          </a:xfrm>
          <a:prstGeom prst="upArrow">
            <a:avLst>
              <a:gd name="adj1" fmla="val 57862"/>
              <a:gd name="adj2" fmla="val 61457"/>
            </a:avLst>
          </a:prstGeom>
          <a:solidFill>
            <a:srgbClr val="0EA4C2"/>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sp>
        <p:nvSpPr>
          <p:cNvPr id="57" name="上箭头 56"/>
          <p:cNvSpPr/>
          <p:nvPr>
            <p:custDataLst>
              <p:tags r:id="rId23"/>
            </p:custDataLst>
          </p:nvPr>
        </p:nvSpPr>
        <p:spPr>
          <a:xfrm rot="12600000">
            <a:off x="5518431" y="4117542"/>
            <a:ext cx="346746" cy="297426"/>
          </a:xfrm>
          <a:prstGeom prst="upArrow">
            <a:avLst>
              <a:gd name="adj1" fmla="val 57862"/>
              <a:gd name="adj2" fmla="val 61457"/>
            </a:avLst>
          </a:prstGeom>
          <a:solidFill>
            <a:srgbClr val="FA546D"/>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grpSp>
        <p:nvGrpSpPr>
          <p:cNvPr id="77" name="组合 76"/>
          <p:cNvGrpSpPr/>
          <p:nvPr>
            <p:custDataLst>
              <p:tags r:id="rId24"/>
            </p:custDataLst>
          </p:nvPr>
        </p:nvGrpSpPr>
        <p:grpSpPr>
          <a:xfrm flipV="1">
            <a:off x="3087766" y="4877147"/>
            <a:ext cx="1409700" cy="421584"/>
            <a:chOff x="3403600" y="1970870"/>
            <a:chExt cx="1257300" cy="421584"/>
          </a:xfrm>
        </p:grpSpPr>
        <p:cxnSp>
          <p:nvCxnSpPr>
            <p:cNvPr id="78" name="直接连接符 77"/>
            <p:cNvCxnSpPr/>
            <p:nvPr>
              <p:custDataLst>
                <p:tags r:id="rId25"/>
              </p:custDataLst>
            </p:nvPr>
          </p:nvCxnSpPr>
          <p:spPr>
            <a:xfrm flipH="1">
              <a:off x="4394201" y="2392454"/>
              <a:ext cx="266699" cy="0"/>
            </a:xfrm>
            <a:prstGeom prst="line">
              <a:avLst/>
            </a:prstGeom>
            <a:noFill/>
            <a:ln w="9525" cap="flat" cmpd="sng" algn="ctr">
              <a:solidFill>
                <a:sysClr val="windowText" lastClr="000000">
                  <a:lumMod val="65000"/>
                  <a:lumOff val="35000"/>
                </a:sysClr>
              </a:solidFill>
              <a:prstDash val="solid"/>
              <a:miter lim="800000"/>
            </a:ln>
            <a:effectLst/>
          </p:spPr>
        </p:cxnSp>
        <p:cxnSp>
          <p:nvCxnSpPr>
            <p:cNvPr id="79" name="直接连接符 78"/>
            <p:cNvCxnSpPr/>
            <p:nvPr>
              <p:custDataLst>
                <p:tags r:id="rId26"/>
              </p:custDataLst>
            </p:nvPr>
          </p:nvCxnSpPr>
          <p:spPr>
            <a:xfrm flipV="1">
              <a:off x="4394200" y="1970870"/>
              <a:ext cx="0" cy="421584"/>
            </a:xfrm>
            <a:prstGeom prst="line">
              <a:avLst/>
            </a:prstGeom>
            <a:noFill/>
            <a:ln w="9525" cap="flat" cmpd="sng" algn="ctr">
              <a:solidFill>
                <a:sysClr val="windowText" lastClr="000000">
                  <a:lumMod val="65000"/>
                  <a:lumOff val="35000"/>
                </a:sysClr>
              </a:solidFill>
              <a:prstDash val="solid"/>
              <a:miter lim="800000"/>
            </a:ln>
            <a:effectLst/>
          </p:spPr>
        </p:cxnSp>
        <p:cxnSp>
          <p:nvCxnSpPr>
            <p:cNvPr id="80" name="直接连接符 79"/>
            <p:cNvCxnSpPr/>
            <p:nvPr>
              <p:custDataLst>
                <p:tags r:id="rId27"/>
              </p:custDataLst>
            </p:nvPr>
          </p:nvCxnSpPr>
          <p:spPr>
            <a:xfrm flipH="1">
              <a:off x="3403600" y="1970870"/>
              <a:ext cx="990600" cy="0"/>
            </a:xfrm>
            <a:prstGeom prst="line">
              <a:avLst/>
            </a:prstGeom>
            <a:noFill/>
            <a:ln w="9525" cap="flat" cmpd="sng" algn="ctr">
              <a:solidFill>
                <a:sysClr val="windowText" lastClr="000000">
                  <a:lumMod val="65000"/>
                  <a:lumOff val="35000"/>
                </a:sysClr>
              </a:solidFill>
              <a:prstDash val="solid"/>
              <a:miter lim="800000"/>
              <a:tailEnd type="oval"/>
            </a:ln>
            <a:effectLst/>
          </p:spPr>
        </p:cxnSp>
      </p:grpSp>
      <p:sp>
        <p:nvSpPr>
          <p:cNvPr id="81" name="文本框 80"/>
          <p:cNvSpPr txBox="1"/>
          <p:nvPr>
            <p:custDataLst>
              <p:tags r:id="rId28"/>
            </p:custDataLst>
          </p:nvPr>
        </p:nvSpPr>
        <p:spPr>
          <a:xfrm>
            <a:off x="1248123" y="5150470"/>
            <a:ext cx="1861200" cy="1149483"/>
          </a:xfrm>
          <a:prstGeom prst="rect">
            <a:avLst/>
          </a:prstGeom>
          <a:noFill/>
        </p:spPr>
        <p:txBody>
          <a:bodyPr wrap="square" rtlCol="0">
            <a:normAutofit fontScale="80000" lnSpcReduction="10000"/>
          </a:bodyPr>
          <a:lstStyle/>
          <a:p>
            <a:pPr algn="just">
              <a:lnSpc>
                <a:spcPct val="120000"/>
              </a:lnSpc>
            </a:pPr>
            <a:r>
              <a:rPr lang="en-US" altLang="zh-CN"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a:solidFill>
                  <a:schemeClr val="tx1">
                    <a:lumMod val="50000"/>
                    <a:lumOff val="50000"/>
                  </a:schemeClr>
                </a:solidFill>
                <a:latin typeface="Arial" panose="020B0604020202020204" pitchFamily="34" charset="0"/>
                <a:ea typeface="宋体" panose="02010600030101010101" pitchFamily="2" charset="-122"/>
                <a:cs typeface="+mn-ea"/>
                <a:sym typeface="Arial" panose="020B0604020202020204" pitchFamily="34" charset="0"/>
              </a:rPr>
              <a:t>机柜内温度传感器</a:t>
            </a:r>
            <a:r>
              <a:rPr lang="zh-CN" altLang="en-US"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共配置</a:t>
            </a:r>
            <a:r>
              <a:rPr lang="en-US"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3820</a:t>
            </a:r>
            <a:r>
              <a:rPr lang="zh-CN" altLang="en-US"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个位于每个房间机柜内。</a:t>
            </a:r>
            <a:endParaRPr lang="en-US" altLang="zh-CN" dirty="0">
              <a:solidFill>
                <a:sysClr val="windowText" lastClr="000000">
                  <a:lumMod val="65000"/>
                  <a:lumOff val="35000"/>
                </a:sysClr>
              </a:solidFill>
              <a:sym typeface="Arial" panose="020B0604020202020204" pitchFamily="34" charset="0"/>
            </a:endParaRPr>
          </a:p>
          <a:p>
            <a:pPr algn="r">
              <a:lnSpc>
                <a:spcPct val="120000"/>
              </a:lnSpc>
            </a:pPr>
            <a:r>
              <a:rPr lang="zh-CN" altLang="en-US"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t>
            </a:r>
            <a:endParaRPr lang="en-US" altLang="zh-CN" dirty="0">
              <a:solidFill>
                <a:sysClr val="windowText" lastClr="000000">
                  <a:lumMod val="65000"/>
                  <a:lumOff val="35000"/>
                </a:sysClr>
              </a:solidFill>
              <a:sym typeface="Arial" panose="020B0604020202020204" pitchFamily="34" charset="0"/>
            </a:endParaRPr>
          </a:p>
        </p:txBody>
      </p:sp>
      <p:sp>
        <p:nvSpPr>
          <p:cNvPr id="82" name="文本框 81"/>
          <p:cNvSpPr txBox="1"/>
          <p:nvPr>
            <p:custDataLst>
              <p:tags r:id="rId29"/>
            </p:custDataLst>
          </p:nvPr>
        </p:nvSpPr>
        <p:spPr>
          <a:xfrm>
            <a:off x="1035685" y="4787900"/>
            <a:ext cx="2531745" cy="357505"/>
          </a:xfrm>
          <a:prstGeom prst="rect">
            <a:avLst/>
          </a:prstGeom>
          <a:noFill/>
        </p:spPr>
        <p:txBody>
          <a:bodyPr wrap="square" rtlCol="0"/>
          <a:lstStyle/>
          <a:p>
            <a:pPr algn="r"/>
            <a:r>
              <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机柜内温度传感器配置</a:t>
            </a:r>
            <a:endPar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grpSp>
        <p:nvGrpSpPr>
          <p:cNvPr id="84" name="组合 83"/>
          <p:cNvGrpSpPr/>
          <p:nvPr>
            <p:custDataLst>
              <p:tags r:id="rId30"/>
            </p:custDataLst>
          </p:nvPr>
        </p:nvGrpSpPr>
        <p:grpSpPr>
          <a:xfrm flipH="1">
            <a:off x="7672571" y="1647020"/>
            <a:ext cx="1409700" cy="421584"/>
            <a:chOff x="3403600" y="1970870"/>
            <a:chExt cx="1257300" cy="421584"/>
          </a:xfrm>
        </p:grpSpPr>
        <p:cxnSp>
          <p:nvCxnSpPr>
            <p:cNvPr id="85" name="直接连接符 84"/>
            <p:cNvCxnSpPr/>
            <p:nvPr>
              <p:custDataLst>
                <p:tags r:id="rId31"/>
              </p:custDataLst>
            </p:nvPr>
          </p:nvCxnSpPr>
          <p:spPr>
            <a:xfrm flipH="1">
              <a:off x="4394201" y="2392454"/>
              <a:ext cx="266699" cy="0"/>
            </a:xfrm>
            <a:prstGeom prst="line">
              <a:avLst/>
            </a:prstGeom>
            <a:noFill/>
            <a:ln w="9525" cap="flat" cmpd="sng" algn="ctr">
              <a:solidFill>
                <a:sysClr val="windowText" lastClr="000000">
                  <a:lumMod val="65000"/>
                  <a:lumOff val="35000"/>
                </a:sysClr>
              </a:solidFill>
              <a:prstDash val="solid"/>
              <a:miter lim="800000"/>
            </a:ln>
            <a:effectLst/>
          </p:spPr>
        </p:cxnSp>
        <p:cxnSp>
          <p:nvCxnSpPr>
            <p:cNvPr id="86" name="直接连接符 85"/>
            <p:cNvCxnSpPr/>
            <p:nvPr>
              <p:custDataLst>
                <p:tags r:id="rId32"/>
              </p:custDataLst>
            </p:nvPr>
          </p:nvCxnSpPr>
          <p:spPr>
            <a:xfrm flipV="1">
              <a:off x="4394200" y="1970870"/>
              <a:ext cx="0" cy="421584"/>
            </a:xfrm>
            <a:prstGeom prst="line">
              <a:avLst/>
            </a:prstGeom>
            <a:noFill/>
            <a:ln w="9525" cap="flat" cmpd="sng" algn="ctr">
              <a:solidFill>
                <a:sysClr val="windowText" lastClr="000000">
                  <a:lumMod val="65000"/>
                  <a:lumOff val="35000"/>
                </a:sysClr>
              </a:solidFill>
              <a:prstDash val="solid"/>
              <a:miter lim="800000"/>
            </a:ln>
            <a:effectLst/>
          </p:spPr>
        </p:cxnSp>
        <p:cxnSp>
          <p:nvCxnSpPr>
            <p:cNvPr id="87" name="直接连接符 86"/>
            <p:cNvCxnSpPr/>
            <p:nvPr>
              <p:custDataLst>
                <p:tags r:id="rId33"/>
              </p:custDataLst>
            </p:nvPr>
          </p:nvCxnSpPr>
          <p:spPr>
            <a:xfrm flipH="1">
              <a:off x="3403600" y="1970870"/>
              <a:ext cx="990600" cy="0"/>
            </a:xfrm>
            <a:prstGeom prst="line">
              <a:avLst/>
            </a:prstGeom>
            <a:noFill/>
            <a:ln w="9525" cap="flat" cmpd="sng" algn="ctr">
              <a:solidFill>
                <a:sysClr val="windowText" lastClr="000000">
                  <a:lumMod val="65000"/>
                  <a:lumOff val="35000"/>
                </a:sysClr>
              </a:solidFill>
              <a:prstDash val="solid"/>
              <a:miter lim="800000"/>
              <a:tailEnd type="oval"/>
            </a:ln>
            <a:effectLst/>
          </p:spPr>
        </p:cxnSp>
      </p:grpSp>
      <p:cxnSp>
        <p:nvCxnSpPr>
          <p:cNvPr id="88" name="直接连接符 87"/>
          <p:cNvCxnSpPr/>
          <p:nvPr>
            <p:custDataLst>
              <p:tags r:id="rId34"/>
            </p:custDataLst>
          </p:nvPr>
        </p:nvCxnSpPr>
        <p:spPr>
          <a:xfrm>
            <a:off x="8291910" y="3619304"/>
            <a:ext cx="615949" cy="0"/>
          </a:xfrm>
          <a:prstGeom prst="line">
            <a:avLst/>
          </a:prstGeom>
          <a:noFill/>
          <a:ln w="9525" cap="flat" cmpd="sng" algn="ctr">
            <a:solidFill>
              <a:sysClr val="windowText" lastClr="000000">
                <a:lumMod val="65000"/>
                <a:lumOff val="35000"/>
              </a:sysClr>
            </a:solidFill>
            <a:prstDash val="solid"/>
            <a:miter lim="800000"/>
            <a:tailEnd type="oval"/>
          </a:ln>
          <a:effectLst/>
        </p:spPr>
      </p:cxnSp>
      <p:grpSp>
        <p:nvGrpSpPr>
          <p:cNvPr id="89" name="组合 88"/>
          <p:cNvGrpSpPr/>
          <p:nvPr>
            <p:custDataLst>
              <p:tags r:id="rId35"/>
            </p:custDataLst>
          </p:nvPr>
        </p:nvGrpSpPr>
        <p:grpSpPr>
          <a:xfrm flipH="1" flipV="1">
            <a:off x="7508106" y="4877782"/>
            <a:ext cx="1409700" cy="421584"/>
            <a:chOff x="3403600" y="1970870"/>
            <a:chExt cx="1257300" cy="421584"/>
          </a:xfrm>
        </p:grpSpPr>
        <p:cxnSp>
          <p:nvCxnSpPr>
            <p:cNvPr id="90" name="直接连接符 89"/>
            <p:cNvCxnSpPr/>
            <p:nvPr>
              <p:custDataLst>
                <p:tags r:id="rId36"/>
              </p:custDataLst>
            </p:nvPr>
          </p:nvCxnSpPr>
          <p:spPr>
            <a:xfrm flipH="1">
              <a:off x="4394201" y="2392454"/>
              <a:ext cx="266699" cy="0"/>
            </a:xfrm>
            <a:prstGeom prst="line">
              <a:avLst/>
            </a:prstGeom>
            <a:noFill/>
            <a:ln w="9525" cap="flat" cmpd="sng" algn="ctr">
              <a:solidFill>
                <a:sysClr val="windowText" lastClr="000000">
                  <a:lumMod val="65000"/>
                  <a:lumOff val="35000"/>
                </a:sysClr>
              </a:solidFill>
              <a:prstDash val="solid"/>
              <a:miter lim="800000"/>
            </a:ln>
            <a:effectLst/>
          </p:spPr>
        </p:cxnSp>
        <p:cxnSp>
          <p:nvCxnSpPr>
            <p:cNvPr id="91" name="直接连接符 90"/>
            <p:cNvCxnSpPr/>
            <p:nvPr>
              <p:custDataLst>
                <p:tags r:id="rId37"/>
              </p:custDataLst>
            </p:nvPr>
          </p:nvCxnSpPr>
          <p:spPr>
            <a:xfrm flipV="1">
              <a:off x="4394200" y="1970870"/>
              <a:ext cx="0" cy="421584"/>
            </a:xfrm>
            <a:prstGeom prst="line">
              <a:avLst/>
            </a:prstGeom>
            <a:noFill/>
            <a:ln w="9525" cap="flat" cmpd="sng" algn="ctr">
              <a:solidFill>
                <a:sysClr val="windowText" lastClr="000000">
                  <a:lumMod val="65000"/>
                  <a:lumOff val="35000"/>
                </a:sysClr>
              </a:solidFill>
              <a:prstDash val="solid"/>
              <a:miter lim="800000"/>
            </a:ln>
            <a:effectLst/>
          </p:spPr>
        </p:cxnSp>
        <p:cxnSp>
          <p:nvCxnSpPr>
            <p:cNvPr id="92" name="直接连接符 91"/>
            <p:cNvCxnSpPr/>
            <p:nvPr>
              <p:custDataLst>
                <p:tags r:id="rId38"/>
              </p:custDataLst>
            </p:nvPr>
          </p:nvCxnSpPr>
          <p:spPr>
            <a:xfrm flipH="1">
              <a:off x="3403600" y="1970870"/>
              <a:ext cx="990600" cy="0"/>
            </a:xfrm>
            <a:prstGeom prst="line">
              <a:avLst/>
            </a:prstGeom>
            <a:noFill/>
            <a:ln w="9525" cap="flat" cmpd="sng" algn="ctr">
              <a:solidFill>
                <a:sysClr val="windowText" lastClr="000000">
                  <a:lumMod val="65000"/>
                  <a:lumOff val="35000"/>
                </a:sysClr>
              </a:solidFill>
              <a:prstDash val="solid"/>
              <a:miter lim="800000"/>
              <a:tailEnd type="oval"/>
            </a:ln>
            <a:effectLst/>
          </p:spPr>
        </p:cxnSp>
      </p:grpSp>
      <p:sp>
        <p:nvSpPr>
          <p:cNvPr id="93" name="文本框 92"/>
          <p:cNvSpPr txBox="1"/>
          <p:nvPr>
            <p:custDataLst>
              <p:tags r:id="rId39"/>
            </p:custDataLst>
          </p:nvPr>
        </p:nvSpPr>
        <p:spPr>
          <a:xfrm>
            <a:off x="9082677" y="5144547"/>
            <a:ext cx="1861200" cy="1149483"/>
          </a:xfrm>
          <a:prstGeom prst="rect">
            <a:avLst/>
          </a:prstGeom>
          <a:noFill/>
        </p:spPr>
        <p:txBody>
          <a:bodyPr wrap="square" rtlCol="0">
            <a:normAutofit/>
          </a:bodyPr>
          <a:lstStyle/>
          <a:p>
            <a:pPr>
              <a:lnSpc>
                <a:spcPct val="120000"/>
              </a:lnSpc>
            </a:pPr>
            <a:r>
              <a:rPr lang="en-US" altLang="zh-CN"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采集箱共配置</a:t>
            </a:r>
            <a:r>
              <a:rPr 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74</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个位于每个机房里面</a:t>
            </a:r>
            <a:r>
              <a:rPr lang="zh-CN" altLang="en-US"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t>
            </a:r>
            <a:endParaRPr lang="en-US" altLang="zh-CN" dirty="0">
              <a:solidFill>
                <a:sysClr val="windowText" lastClr="000000">
                  <a:lumMod val="65000"/>
                  <a:lumOff val="35000"/>
                </a:sysClr>
              </a:solidFill>
              <a:sym typeface="Arial" panose="020B0604020202020204" pitchFamily="34" charset="0"/>
            </a:endParaRPr>
          </a:p>
        </p:txBody>
      </p:sp>
      <p:sp>
        <p:nvSpPr>
          <p:cNvPr id="94" name="文本框 93"/>
          <p:cNvSpPr txBox="1"/>
          <p:nvPr>
            <p:custDataLst>
              <p:tags r:id="rId40"/>
            </p:custDataLst>
          </p:nvPr>
        </p:nvSpPr>
        <p:spPr>
          <a:xfrm>
            <a:off x="9082405" y="4787900"/>
            <a:ext cx="2555875" cy="400050"/>
          </a:xfrm>
          <a:prstGeom prst="rect">
            <a:avLst/>
          </a:prstGeom>
          <a:noFill/>
        </p:spPr>
        <p:txBody>
          <a:bodyPr wrap="square" rtlCol="0"/>
          <a:lstStyle/>
          <a:p>
            <a:r>
              <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设备采集箱配置</a:t>
            </a:r>
            <a:endParaRPr lang="zh-CN" altLang="en-US">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sp>
        <p:nvSpPr>
          <p:cNvPr id="37"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sym typeface="+mn-ea"/>
              </a:rPr>
              <a:t>动环</a:t>
            </a:r>
            <a:r>
              <a:rPr lang="zh-CN" altLang="en-US" sz="2400" b="1" dirty="0">
                <a:solidFill>
                  <a:schemeClr val="accent1"/>
                </a:solidFill>
              </a:rPr>
              <a:t>系统</a:t>
            </a:r>
            <a:r>
              <a:rPr lang="zh-CN" altLang="en-US" sz="2400" b="1" dirty="0" smtClean="0">
                <a:solidFill>
                  <a:schemeClr val="accent1"/>
                </a:solidFill>
              </a:rPr>
              <a:t>配置</a:t>
            </a:r>
            <a:endParaRPr lang="zh-CN" altLang="en-US" sz="2400" b="1" dirty="0">
              <a:solidFill>
                <a:schemeClr val="accent1"/>
              </a:solidFill>
            </a:endParaRPr>
          </a:p>
        </p:txBody>
      </p:sp>
      <p:sp>
        <p:nvSpPr>
          <p:cNvPr id="46" name="矩形 45"/>
          <p:cNvSpPr/>
          <p:nvPr/>
        </p:nvSpPr>
        <p:spPr>
          <a:xfrm>
            <a:off x="492949" y="880904"/>
            <a:ext cx="2186940" cy="675640"/>
          </a:xfrm>
          <a:prstGeom prst="rect">
            <a:avLst/>
          </a:prstGeom>
        </p:spPr>
        <p:txBody>
          <a:bodyPr wrap="none">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动环设备配置图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pic>
        <p:nvPicPr>
          <p:cNvPr id="47" name="图片 46" descr="C:\Users\Administrator\Desktop\无标题.png无标题"/>
          <p:cNvPicPr>
            <a:picLocks noChangeAspect="1"/>
          </p:cNvPicPr>
          <p:nvPr/>
        </p:nvPicPr>
        <p:blipFill>
          <a:blip r:embed="rId41"/>
          <a:srcRect l="5559" t="1951" r="1497"/>
          <a:stretch>
            <a:fillRect/>
          </a:stretch>
        </p:blipFill>
        <p:spPr>
          <a:xfrm>
            <a:off x="4794250" y="1824990"/>
            <a:ext cx="1104265" cy="9575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3" name="图片 62" descr="C:\Users\Administrator\Desktop\无标题.png无标题"/>
          <p:cNvPicPr>
            <a:picLocks noChangeAspect="1"/>
          </p:cNvPicPr>
          <p:nvPr/>
        </p:nvPicPr>
        <p:blipFill>
          <a:blip r:embed="rId42"/>
          <a:srcRect l="1007"/>
          <a:stretch>
            <a:fillRect/>
          </a:stretch>
        </p:blipFill>
        <p:spPr>
          <a:xfrm>
            <a:off x="4008120" y="3075940"/>
            <a:ext cx="1014095" cy="98044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5" name="图片 64" descr="C:\Users\Administrator\Desktop\无标题.png无标题"/>
          <p:cNvPicPr>
            <a:picLocks noChangeAspect="1"/>
          </p:cNvPicPr>
          <p:nvPr/>
        </p:nvPicPr>
        <p:blipFill>
          <a:blip r:embed="rId43"/>
          <a:srcRect r="-28"/>
          <a:stretch>
            <a:fillRect/>
          </a:stretch>
        </p:blipFill>
        <p:spPr>
          <a:xfrm>
            <a:off x="4692015" y="4293235"/>
            <a:ext cx="1055675" cy="10801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6" name="图片 65" descr="C:\Users\li\Desktop\图片1.png图片1"/>
          <p:cNvPicPr>
            <a:picLocks noChangeAspect="1"/>
          </p:cNvPicPr>
          <p:nvPr/>
        </p:nvPicPr>
        <p:blipFill>
          <a:blip r:embed="rId44"/>
          <a:srcRect/>
          <a:stretch>
            <a:fillRect/>
          </a:stretch>
        </p:blipFill>
        <p:spPr>
          <a:xfrm>
            <a:off x="6279515" y="4220845"/>
            <a:ext cx="1188085" cy="11525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图片 67" descr="C:\Users\yh76 njt6junyha   b\Desktop\微信图片_20190402073317.jpg微信图片_20190402073317"/>
          <p:cNvPicPr>
            <a:picLocks noChangeAspect="1"/>
          </p:cNvPicPr>
          <p:nvPr/>
        </p:nvPicPr>
        <p:blipFill>
          <a:blip r:embed="rId45"/>
          <a:srcRect/>
          <a:stretch>
            <a:fillRect/>
          </a:stretch>
        </p:blipFill>
        <p:spPr>
          <a:xfrm>
            <a:off x="7059295" y="3002280"/>
            <a:ext cx="1178469" cy="11160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9" name="图片 68" descr="C:\Users\li\Desktop\图片1.png图片1"/>
          <p:cNvPicPr>
            <a:picLocks noChangeAspect="1"/>
          </p:cNvPicPr>
          <p:nvPr/>
        </p:nvPicPr>
        <p:blipFill>
          <a:blip r:embed="rId46"/>
          <a:srcRect/>
          <a:stretch>
            <a:fillRect/>
          </a:stretch>
        </p:blipFill>
        <p:spPr>
          <a:xfrm>
            <a:off x="6407150" y="1700530"/>
            <a:ext cx="1255395" cy="111188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wedg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grpSp>
        <p:nvGrpSpPr>
          <p:cNvPr id="7181" name="组合 7180"/>
          <p:cNvGrpSpPr/>
          <p:nvPr/>
        </p:nvGrpSpPr>
        <p:grpSpPr>
          <a:xfrm>
            <a:off x="1922577" y="1124744"/>
            <a:ext cx="9646031" cy="5688632"/>
            <a:chOff x="2498641" y="1067726"/>
            <a:chExt cx="9646031" cy="5688632"/>
          </a:xfrm>
        </p:grpSpPr>
        <p:pic>
          <p:nvPicPr>
            <p:cNvPr id="1026"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8402939" y="5216414"/>
              <a:ext cx="864096" cy="601636"/>
            </a:xfrm>
            <a:prstGeom prst="rect">
              <a:avLst/>
            </a:prstGeom>
            <a:noFill/>
          </p:spPr>
        </p:pic>
        <p:pic>
          <p:nvPicPr>
            <p:cNvPr id="1027" name="Picture 3" descr="C:\Users\Administrator\Desktop\微信图片_20190404095919.jpg微信图片_20190404095919"/>
            <p:cNvPicPr>
              <a:picLocks noChangeAspect="1" noChangeArrowheads="1"/>
            </p:cNvPicPr>
            <p:nvPr/>
          </p:nvPicPr>
          <p:blipFill>
            <a:blip r:embed="rId2"/>
            <a:srcRect/>
            <a:stretch>
              <a:fillRect/>
            </a:stretch>
          </p:blipFill>
          <p:spPr bwMode="auto">
            <a:xfrm rot="16200000">
              <a:off x="8989611" y="3445801"/>
              <a:ext cx="922655" cy="902335"/>
            </a:xfrm>
            <a:prstGeom prst="rect">
              <a:avLst/>
            </a:prstGeom>
            <a:noFill/>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96400" y="5249434"/>
              <a:ext cx="864096" cy="535596"/>
            </a:xfrm>
            <a:prstGeom prst="rect">
              <a:avLst/>
            </a:prstGeom>
            <a:noFill/>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32104" y="5022601"/>
              <a:ext cx="1007845" cy="1007845"/>
            </a:xfrm>
            <a:prstGeom prst="rect">
              <a:avLst/>
            </a:prstGeom>
            <a:noFill/>
          </p:spPr>
        </p:pic>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0920536" y="5142423"/>
              <a:ext cx="1080120" cy="883734"/>
            </a:xfrm>
            <a:prstGeom prst="rect">
              <a:avLst/>
            </a:prstGeom>
            <a:noFill/>
          </p:spPr>
        </p:pic>
        <p:sp>
          <p:nvSpPr>
            <p:cNvPr id="15" name="TextBox 14"/>
            <p:cNvSpPr txBox="1"/>
            <p:nvPr/>
          </p:nvSpPr>
          <p:spPr>
            <a:xfrm>
              <a:off x="8256240" y="6110027"/>
              <a:ext cx="1185173" cy="646331"/>
            </a:xfrm>
            <a:prstGeom prst="rect">
              <a:avLst/>
            </a:prstGeom>
            <a:noFill/>
          </p:spPr>
          <p:txBody>
            <a:bodyPr wrap="square" rtlCol="0">
              <a:spAutoFit/>
            </a:bodyPr>
            <a:lstStyle/>
            <a:p>
              <a:pPr algn="ctr"/>
              <a:r>
                <a:rPr lang="zh-CN" altLang="en-US" dirty="0"/>
                <a:t>液体</a:t>
              </a:r>
              <a:r>
                <a:rPr lang="zh-CN" altLang="en-US" dirty="0" smtClean="0"/>
                <a:t>压力变送器</a:t>
              </a:r>
              <a:endParaRPr lang="zh-CN" altLang="en-US" dirty="0"/>
            </a:p>
          </p:txBody>
        </p:sp>
        <p:sp>
          <p:nvSpPr>
            <p:cNvPr id="16" name="TextBox 15"/>
            <p:cNvSpPr txBox="1"/>
            <p:nvPr/>
          </p:nvSpPr>
          <p:spPr>
            <a:xfrm>
              <a:off x="9516380" y="6110027"/>
              <a:ext cx="1224136" cy="646331"/>
            </a:xfrm>
            <a:prstGeom prst="rect">
              <a:avLst/>
            </a:prstGeom>
            <a:noFill/>
          </p:spPr>
          <p:txBody>
            <a:bodyPr wrap="square" rtlCol="0">
              <a:spAutoFit/>
            </a:bodyPr>
            <a:lstStyle/>
            <a:p>
              <a:pPr algn="ctr"/>
              <a:r>
                <a:rPr lang="zh-CN" altLang="en-US" dirty="0" smtClean="0"/>
                <a:t>投入式液位传感器</a:t>
              </a:r>
              <a:endParaRPr lang="zh-CN" altLang="en-US" dirty="0"/>
            </a:p>
          </p:txBody>
        </p:sp>
        <p:sp>
          <p:nvSpPr>
            <p:cNvPr id="17" name="TextBox 16"/>
            <p:cNvSpPr txBox="1"/>
            <p:nvPr/>
          </p:nvSpPr>
          <p:spPr>
            <a:xfrm>
              <a:off x="10848528" y="6110027"/>
              <a:ext cx="1296144" cy="646331"/>
            </a:xfrm>
            <a:prstGeom prst="rect">
              <a:avLst/>
            </a:prstGeom>
            <a:noFill/>
          </p:spPr>
          <p:txBody>
            <a:bodyPr wrap="square" rtlCol="0">
              <a:spAutoFit/>
            </a:bodyPr>
            <a:lstStyle/>
            <a:p>
              <a:pPr algn="ctr"/>
              <a:r>
                <a:rPr lang="zh-CN" altLang="en-US" dirty="0" smtClean="0"/>
                <a:t>投入式温度传感器</a:t>
              </a:r>
              <a:endParaRPr lang="zh-CN" altLang="en-US" dirty="0"/>
            </a:p>
          </p:txBody>
        </p:sp>
        <p:sp>
          <p:nvSpPr>
            <p:cNvPr id="18" name="TextBox 17"/>
            <p:cNvSpPr txBox="1"/>
            <p:nvPr/>
          </p:nvSpPr>
          <p:spPr>
            <a:xfrm>
              <a:off x="6959962" y="6108286"/>
              <a:ext cx="1152128" cy="646331"/>
            </a:xfrm>
            <a:prstGeom prst="rect">
              <a:avLst/>
            </a:prstGeom>
            <a:noFill/>
          </p:spPr>
          <p:txBody>
            <a:bodyPr wrap="square" rtlCol="0">
              <a:spAutoFit/>
            </a:bodyPr>
            <a:lstStyle/>
            <a:p>
              <a:pPr algn="ctr"/>
              <a:r>
                <a:rPr lang="zh-CN" altLang="en-US" dirty="0" smtClean="0"/>
                <a:t>水管温度传感器</a:t>
              </a:r>
              <a:endParaRPr lang="zh-CN" altLang="en-US" dirty="0"/>
            </a:p>
          </p:txBody>
        </p:sp>
        <p:pic>
          <p:nvPicPr>
            <p:cNvPr id="7172" name="Picture 4" descr="C:\Users\Administrator\Desktop\微信图片_20190404095911.jpg微信图片_20190404095911"/>
            <p:cNvPicPr>
              <a:picLocks noChangeAspect="1" noChangeArrowheads="1"/>
            </p:cNvPicPr>
            <p:nvPr/>
          </p:nvPicPr>
          <p:blipFill rotWithShape="1">
            <a:blip r:embed="rId6"/>
            <a:srcRect/>
            <a:stretch>
              <a:fillRect/>
            </a:stretch>
          </p:blipFill>
          <p:spPr bwMode="auto">
            <a:xfrm>
              <a:off x="8747676" y="2193581"/>
              <a:ext cx="1387475" cy="995680"/>
            </a:xfrm>
            <a:prstGeom prst="rect">
              <a:avLst/>
            </a:prstGeom>
            <a:noFill/>
          </p:spPr>
        </p:pic>
        <p:grpSp>
          <p:nvGrpSpPr>
            <p:cNvPr id="30" name="组合 29"/>
            <p:cNvGrpSpPr/>
            <p:nvPr/>
          </p:nvGrpSpPr>
          <p:grpSpPr>
            <a:xfrm>
              <a:off x="2642581" y="1067726"/>
              <a:ext cx="3492839" cy="901206"/>
              <a:chOff x="1900858" y="1229444"/>
              <a:chExt cx="3492839" cy="901206"/>
            </a:xfrm>
          </p:grpSpPr>
          <p:pic>
            <p:nvPicPr>
              <p:cNvPr id="7171"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0436"/>
              <a:stretch>
                <a:fillRect/>
              </a:stretch>
            </p:blipFill>
            <p:spPr bwMode="auto">
              <a:xfrm>
                <a:off x="2800346" y="1229444"/>
                <a:ext cx="2593351" cy="901206"/>
              </a:xfrm>
              <a:prstGeom prst="rect">
                <a:avLst/>
              </a:prstGeom>
              <a:noFill/>
            </p:spPr>
          </p:pic>
          <p:sp>
            <p:nvSpPr>
              <p:cNvPr id="20" name="TextBox 19"/>
              <p:cNvSpPr txBox="1"/>
              <p:nvPr/>
            </p:nvSpPr>
            <p:spPr>
              <a:xfrm>
                <a:off x="1900858" y="1495381"/>
                <a:ext cx="1008112" cy="369332"/>
              </a:xfrm>
              <a:prstGeom prst="rect">
                <a:avLst/>
              </a:prstGeom>
              <a:noFill/>
            </p:spPr>
            <p:txBody>
              <a:bodyPr wrap="square" rtlCol="0">
                <a:spAutoFit/>
              </a:bodyPr>
              <a:lstStyle/>
              <a:p>
                <a:r>
                  <a:rPr lang="zh-CN" altLang="en-US" dirty="0" smtClean="0"/>
                  <a:t>服务器</a:t>
                </a:r>
                <a:endParaRPr lang="zh-CN" altLang="en-US" dirty="0"/>
              </a:p>
            </p:txBody>
          </p:sp>
        </p:grpSp>
        <p:sp>
          <p:nvSpPr>
            <p:cNvPr id="21" name="TextBox 20"/>
            <p:cNvSpPr txBox="1"/>
            <p:nvPr/>
          </p:nvSpPr>
          <p:spPr>
            <a:xfrm>
              <a:off x="10056411" y="3712501"/>
              <a:ext cx="1235075" cy="368300"/>
            </a:xfrm>
            <a:prstGeom prst="rect">
              <a:avLst/>
            </a:prstGeom>
            <a:noFill/>
          </p:spPr>
          <p:txBody>
            <a:bodyPr wrap="square" rtlCol="0">
              <a:spAutoFit/>
            </a:bodyPr>
            <a:lstStyle/>
            <a:p>
              <a:pPr algn="ctr"/>
              <a:r>
                <a:rPr lang="zh-CN" altLang="en-US" dirty="0"/>
                <a:t>扩展模块</a:t>
              </a:r>
              <a:endParaRPr lang="zh-CN" altLang="en-US" dirty="0"/>
            </a:p>
          </p:txBody>
        </p:sp>
        <p:sp>
          <p:nvSpPr>
            <p:cNvPr id="19" name="TextBox 18"/>
            <p:cNvSpPr txBox="1"/>
            <p:nvPr/>
          </p:nvSpPr>
          <p:spPr>
            <a:xfrm>
              <a:off x="10452016" y="2368841"/>
              <a:ext cx="1367155" cy="645160"/>
            </a:xfrm>
            <a:prstGeom prst="rect">
              <a:avLst/>
            </a:prstGeom>
            <a:noFill/>
          </p:spPr>
          <p:txBody>
            <a:bodyPr wrap="square" rtlCol="0">
              <a:spAutoFit/>
            </a:bodyPr>
            <a:lstStyle/>
            <a:p>
              <a:pPr algn="ctr"/>
              <a:r>
                <a:rPr lang="en-US" altLang="zh-CN" dirty="0" smtClean="0"/>
                <a:t>NAE</a:t>
              </a:r>
              <a:r>
                <a:rPr lang="zh-CN" altLang="en-US" dirty="0" smtClean="0"/>
                <a:t>网络控制引擎</a:t>
              </a:r>
              <a:endParaRPr lang="zh-CN" altLang="en-US" dirty="0" smtClean="0"/>
            </a:p>
          </p:txBody>
        </p:sp>
        <p:cxnSp>
          <p:nvCxnSpPr>
            <p:cNvPr id="4" name="直接连接符 3"/>
            <p:cNvCxnSpPr>
              <a:stCxn id="1027" idx="1"/>
              <a:endCxn id="1029" idx="0"/>
            </p:cNvCxnSpPr>
            <p:nvPr/>
          </p:nvCxnSpPr>
          <p:spPr>
            <a:xfrm flipH="1">
              <a:off x="7536027" y="4358296"/>
              <a:ext cx="1914912" cy="6643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1026" idx="0"/>
              <a:endCxn id="1027" idx="1"/>
            </p:cNvCxnSpPr>
            <p:nvPr/>
          </p:nvCxnSpPr>
          <p:spPr>
            <a:xfrm flipV="1">
              <a:off x="8834987" y="4358296"/>
              <a:ext cx="615952" cy="858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1028" idx="0"/>
              <a:endCxn id="1027" idx="1"/>
            </p:cNvCxnSpPr>
            <p:nvPr/>
          </p:nvCxnSpPr>
          <p:spPr>
            <a:xfrm flipH="1" flipV="1">
              <a:off x="9450939" y="4358296"/>
              <a:ext cx="677509" cy="8911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1031" idx="0"/>
              <a:endCxn id="1027" idx="1"/>
            </p:cNvCxnSpPr>
            <p:nvPr/>
          </p:nvCxnSpPr>
          <p:spPr>
            <a:xfrm flipH="1" flipV="1">
              <a:off x="9450939" y="4358296"/>
              <a:ext cx="2009657" cy="7841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1027" idx="3"/>
              <a:endCxn id="7172" idx="2"/>
            </p:cNvCxnSpPr>
            <p:nvPr/>
          </p:nvCxnSpPr>
          <p:spPr>
            <a:xfrm flipH="1" flipV="1">
              <a:off x="9441414" y="3189261"/>
              <a:ext cx="9525" cy="24638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2498641" y="2479618"/>
              <a:ext cx="3517625" cy="423026"/>
              <a:chOff x="1876072" y="2904673"/>
              <a:chExt cx="3517625" cy="423026"/>
            </a:xfrm>
          </p:grpSpPr>
          <p:pic>
            <p:nvPicPr>
              <p:cNvPr id="36"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1712" b="28085"/>
              <a:stretch>
                <a:fillRect/>
              </a:stretch>
            </p:blipFill>
            <p:spPr bwMode="auto">
              <a:xfrm>
                <a:off x="3028124" y="2904673"/>
                <a:ext cx="2365573" cy="423026"/>
              </a:xfrm>
              <a:prstGeom prst="rect">
                <a:avLst/>
              </a:prstGeom>
              <a:noFill/>
            </p:spPr>
          </p:pic>
          <p:sp>
            <p:nvSpPr>
              <p:cNvPr id="37" name="TextBox 36"/>
              <p:cNvSpPr txBox="1"/>
              <p:nvPr/>
            </p:nvSpPr>
            <p:spPr>
              <a:xfrm>
                <a:off x="1876072" y="2945490"/>
                <a:ext cx="1174827" cy="369332"/>
              </a:xfrm>
              <a:prstGeom prst="rect">
                <a:avLst/>
              </a:prstGeom>
              <a:noFill/>
            </p:spPr>
            <p:txBody>
              <a:bodyPr wrap="square" rtlCol="0">
                <a:spAutoFit/>
              </a:bodyPr>
              <a:lstStyle/>
              <a:p>
                <a:pPr algn="ctr"/>
                <a:r>
                  <a:rPr lang="zh-CN" altLang="en-US" dirty="0" smtClean="0"/>
                  <a:t>交换机</a:t>
                </a:r>
                <a:endParaRPr lang="zh-CN" altLang="en-US" dirty="0"/>
              </a:p>
            </p:txBody>
          </p:sp>
        </p:grpSp>
        <p:pic>
          <p:nvPicPr>
            <p:cNvPr id="31" name="图片 30"/>
            <p:cNvPicPr>
              <a:picLocks noChangeAspect="1"/>
            </p:cNvPicPr>
            <p:nvPr/>
          </p:nvPicPr>
          <p:blipFill rotWithShape="1">
            <a:blip r:embed="rId9" cstate="print">
              <a:extLst>
                <a:ext uri="{28A0092B-C50C-407E-A947-70E740481C1C}">
                  <a14:useLocalDpi xmlns:a14="http://schemas.microsoft.com/office/drawing/2010/main" val="0"/>
                </a:ext>
              </a:extLst>
            </a:blip>
            <a:srcRect t="17909" b="6633"/>
            <a:stretch>
              <a:fillRect/>
            </a:stretch>
          </p:blipFill>
          <p:spPr>
            <a:xfrm>
              <a:off x="4074865" y="3997619"/>
              <a:ext cx="1527760" cy="1319526"/>
            </a:xfrm>
            <a:prstGeom prst="rect">
              <a:avLst/>
            </a:prstGeom>
          </p:spPr>
        </p:pic>
        <p:cxnSp>
          <p:nvCxnSpPr>
            <p:cNvPr id="7169" name="直接连接符 7168"/>
            <p:cNvCxnSpPr/>
            <p:nvPr/>
          </p:nvCxnSpPr>
          <p:spPr>
            <a:xfrm flipH="1">
              <a:off x="3303490" y="3231476"/>
              <a:ext cx="8625158"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73" name="直接连接符 7172"/>
            <p:cNvCxnSpPr/>
            <p:nvPr/>
          </p:nvCxnSpPr>
          <p:spPr>
            <a:xfrm>
              <a:off x="6816080" y="1122466"/>
              <a:ext cx="0" cy="50834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76" name="直接连接符 7175"/>
            <p:cNvCxnSpPr>
              <a:stCxn id="7172" idx="1"/>
              <a:endCxn id="36" idx="3"/>
            </p:cNvCxnSpPr>
            <p:nvPr/>
          </p:nvCxnSpPr>
          <p:spPr>
            <a:xfrm flipH="1">
              <a:off x="6015843" y="2691416"/>
              <a:ext cx="2731770" cy="1397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6" idx="0"/>
              <a:endCxn id="7171" idx="2"/>
            </p:cNvCxnSpPr>
            <p:nvPr/>
          </p:nvCxnSpPr>
          <p:spPr>
            <a:xfrm flipV="1">
              <a:off x="4833480" y="1968443"/>
              <a:ext cx="5080" cy="525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31" idx="0"/>
              <a:endCxn id="36" idx="2"/>
            </p:cNvCxnSpPr>
            <p:nvPr/>
          </p:nvCxnSpPr>
          <p:spPr>
            <a:xfrm flipH="1" flipV="1">
              <a:off x="4833665" y="2916849"/>
              <a:ext cx="5080" cy="10807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403757" y="1212424"/>
              <a:ext cx="371390" cy="1200329"/>
            </a:xfrm>
            <a:prstGeom prst="rect">
              <a:avLst/>
            </a:prstGeom>
            <a:noFill/>
          </p:spPr>
          <p:txBody>
            <a:bodyPr wrap="square" rtlCol="0">
              <a:spAutoFit/>
            </a:bodyPr>
            <a:lstStyle/>
            <a:p>
              <a:pPr algn="ctr"/>
              <a:r>
                <a:rPr lang="zh-CN" altLang="en-US" dirty="0" smtClean="0"/>
                <a:t>安控中心</a:t>
              </a:r>
              <a:endParaRPr lang="zh-CN" altLang="en-US" dirty="0"/>
            </a:p>
          </p:txBody>
        </p:sp>
        <p:sp>
          <p:nvSpPr>
            <p:cNvPr id="56" name="TextBox 55"/>
            <p:cNvSpPr txBox="1"/>
            <p:nvPr/>
          </p:nvSpPr>
          <p:spPr>
            <a:xfrm>
              <a:off x="6888088" y="1482568"/>
              <a:ext cx="371390" cy="923330"/>
            </a:xfrm>
            <a:prstGeom prst="rect">
              <a:avLst/>
            </a:prstGeom>
            <a:noFill/>
          </p:spPr>
          <p:txBody>
            <a:bodyPr wrap="square" rtlCol="0">
              <a:spAutoFit/>
            </a:bodyPr>
            <a:lstStyle/>
            <a:p>
              <a:pPr algn="ctr"/>
              <a:r>
                <a:rPr lang="zh-CN" altLang="en-US" dirty="0" smtClean="0"/>
                <a:t>弱电间</a:t>
              </a:r>
              <a:endParaRPr lang="zh-CN" altLang="en-US" dirty="0"/>
            </a:p>
          </p:txBody>
        </p:sp>
        <p:sp>
          <p:nvSpPr>
            <p:cNvPr id="57" name="TextBox 56"/>
            <p:cNvSpPr txBox="1"/>
            <p:nvPr/>
          </p:nvSpPr>
          <p:spPr>
            <a:xfrm>
              <a:off x="6888088" y="3481553"/>
              <a:ext cx="371390" cy="1198880"/>
            </a:xfrm>
            <a:prstGeom prst="rect">
              <a:avLst/>
            </a:prstGeom>
            <a:noFill/>
          </p:spPr>
          <p:txBody>
            <a:bodyPr wrap="square" rtlCol="0">
              <a:spAutoFit/>
            </a:bodyPr>
            <a:lstStyle/>
            <a:p>
              <a:pPr algn="ctr"/>
              <a:r>
                <a:rPr lang="zh-CN" altLang="en-US" dirty="0" smtClean="0"/>
                <a:t>现场设备</a:t>
              </a:r>
              <a:endParaRPr lang="zh-CN" altLang="en-US" dirty="0"/>
            </a:p>
          </p:txBody>
        </p:sp>
        <p:sp>
          <p:nvSpPr>
            <p:cNvPr id="58" name="TextBox 57"/>
            <p:cNvSpPr txBox="1"/>
            <p:nvPr/>
          </p:nvSpPr>
          <p:spPr>
            <a:xfrm>
              <a:off x="6403757" y="3471028"/>
              <a:ext cx="371390" cy="1200329"/>
            </a:xfrm>
            <a:prstGeom prst="rect">
              <a:avLst/>
            </a:prstGeom>
            <a:noFill/>
          </p:spPr>
          <p:txBody>
            <a:bodyPr wrap="square" rtlCol="0">
              <a:spAutoFit/>
            </a:bodyPr>
            <a:lstStyle/>
            <a:p>
              <a:pPr algn="ctr"/>
              <a:r>
                <a:rPr lang="zh-CN" altLang="en-US" dirty="0" smtClean="0"/>
                <a:t>监控中心</a:t>
              </a:r>
              <a:endParaRPr lang="zh-CN" altLang="en-US" dirty="0"/>
            </a:p>
          </p:txBody>
        </p:sp>
      </p:grpSp>
      <p:sp>
        <p:nvSpPr>
          <p:cNvPr id="7183" name="TextBox 7182"/>
          <p:cNvSpPr txBox="1"/>
          <p:nvPr/>
        </p:nvSpPr>
        <p:spPr>
          <a:xfrm>
            <a:off x="7227570" y="1179195"/>
            <a:ext cx="3549650" cy="368300"/>
          </a:xfrm>
          <a:prstGeom prst="rect">
            <a:avLst/>
          </a:prstGeom>
          <a:noFill/>
        </p:spPr>
        <p:txBody>
          <a:bodyPr wrap="square" rtlCol="0">
            <a:spAutoFit/>
          </a:bodyPr>
          <a:lstStyle/>
          <a:p>
            <a:r>
              <a:rPr lang="en-US" altLang="zh-CN" dirty="0"/>
              <a:t>A-5</a:t>
            </a:r>
            <a:r>
              <a:rPr lang="zh-CN" altLang="en-US" dirty="0"/>
              <a:t>数据中心采用江森楼控系统。</a:t>
            </a:r>
            <a:endParaRPr lang="zh-CN" altLang="en-US" dirty="0"/>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楼控系统</a:t>
            </a:r>
            <a:r>
              <a:rPr lang="zh-CN" altLang="en-US" sz="2400" b="1" dirty="0" smtClean="0">
                <a:solidFill>
                  <a:schemeClr val="accent1"/>
                </a:solidFill>
              </a:rPr>
              <a:t>配置</a:t>
            </a:r>
            <a:endParaRPr lang="zh-CN" altLang="en-US" sz="2400" b="1" dirty="0">
              <a:solidFill>
                <a:schemeClr val="accent1"/>
              </a:solidFill>
            </a:endParaRPr>
          </a:p>
        </p:txBody>
      </p:sp>
      <p:pic>
        <p:nvPicPr>
          <p:cNvPr id="49" name="Picture 29" descr="C:\Users\yh76 njt6junyha   b\Desktop\d721dd3e5256ca602a3491df48aa1bf_看图王.jpgd721dd3e5256ca602a3491df48aa1bf_看图王"/>
          <p:cNvPicPr>
            <a:picLocks noChangeAspect="1" noChangeArrowheads="1"/>
          </p:cNvPicPr>
          <p:nvPr/>
        </p:nvPicPr>
        <p:blipFill>
          <a:blip r:embed="rId10" cstate="print"/>
          <a:srcRect/>
          <a:stretch>
            <a:fillRect/>
          </a:stretch>
        </p:blipFill>
        <p:spPr bwMode="auto">
          <a:xfrm>
            <a:off x="2966085" y="1123950"/>
            <a:ext cx="2593975" cy="901700"/>
          </a:xfrm>
          <a:prstGeom prst="rect">
            <a:avLst/>
          </a:prstGeom>
          <a:noFill/>
        </p:spPr>
      </p:pic>
      <p:sp>
        <p:nvSpPr>
          <p:cNvPr id="5" name="矩形 4"/>
          <p:cNvSpPr/>
          <p:nvPr/>
        </p:nvSpPr>
        <p:spPr>
          <a:xfrm>
            <a:off x="406589" y="865029"/>
            <a:ext cx="1901190" cy="706755"/>
          </a:xfrm>
          <a:prstGeom prst="rect">
            <a:avLst/>
          </a:prstGeom>
        </p:spPr>
        <p:txBody>
          <a:bodyPr wrap="none">
            <a:spAutoFit/>
          </a:bodyPr>
          <a:lstStyle/>
          <a:p>
            <a:r>
              <a:rPr lang="en-US" altLang="zh-CN" sz="2000" b="1" dirty="0" smtClean="0">
                <a:solidFill>
                  <a:schemeClr val="accent6">
                    <a:lumMod val="75000"/>
                  </a:schemeClr>
                </a:solidFill>
                <a:sym typeface="+mn-ea"/>
              </a:rPr>
              <a:t>A-5</a:t>
            </a:r>
            <a:r>
              <a:rPr lang="zh-CN" altLang="en-US" sz="2000" b="1" dirty="0" smtClean="0">
                <a:solidFill>
                  <a:schemeClr val="accent6">
                    <a:lumMod val="75000"/>
                  </a:schemeClr>
                </a:solidFill>
                <a:sym typeface="+mn-ea"/>
              </a:rPr>
              <a:t>楼控结构图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spTree>
  </p:cSld>
  <p:clrMapOvr>
    <a:masterClrMapping/>
  </p:clrMapOvr>
  <p:transition>
    <p:wedg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20" name="KSO_Shape"/>
          <p:cNvSpPr/>
          <p:nvPr>
            <p:custDataLst>
              <p:tags r:id="rId1"/>
            </p:custDataLst>
          </p:nvPr>
        </p:nvSpPr>
        <p:spPr>
          <a:xfrm>
            <a:off x="6731383" y="2056924"/>
            <a:ext cx="497953" cy="606207"/>
          </a:xfrm>
          <a:custGeom>
            <a:avLst/>
            <a:gdLst>
              <a:gd name="connsiteX0" fmla="*/ 119442 w 2112807"/>
              <a:gd name="connsiteY0" fmla="*/ 0 h 3733939"/>
              <a:gd name="connsiteX1" fmla="*/ 238884 w 2112807"/>
              <a:gd name="connsiteY1" fmla="*/ 119442 h 3733939"/>
              <a:gd name="connsiteX2" fmla="*/ 165934 w 2112807"/>
              <a:gd name="connsiteY2" fmla="*/ 229498 h 3733939"/>
              <a:gd name="connsiteX3" fmla="*/ 142301 w 2112807"/>
              <a:gd name="connsiteY3" fmla="*/ 234269 h 3733939"/>
              <a:gd name="connsiteX4" fmla="*/ 142301 w 2112807"/>
              <a:gd name="connsiteY4" fmla="*/ 412408 h 3733939"/>
              <a:gd name="connsiteX5" fmla="*/ 159590 w 2112807"/>
              <a:gd name="connsiteY5" fmla="*/ 392780 h 3733939"/>
              <a:gd name="connsiteX6" fmla="*/ 2112807 w 2112807"/>
              <a:gd name="connsiteY6" fmla="*/ 464309 h 3733939"/>
              <a:gd name="connsiteX7" fmla="*/ 2112807 w 2112807"/>
              <a:gd name="connsiteY7" fmla="*/ 1976477 h 3733939"/>
              <a:gd name="connsiteX8" fmla="*/ 159590 w 2112807"/>
              <a:gd name="connsiteY8" fmla="*/ 1904948 h 3733939"/>
              <a:gd name="connsiteX9" fmla="*/ 142301 w 2112807"/>
              <a:gd name="connsiteY9" fmla="*/ 1924576 h 3733939"/>
              <a:gd name="connsiteX10" fmla="*/ 142301 w 2112807"/>
              <a:gd name="connsiteY10" fmla="*/ 3733939 h 3733939"/>
              <a:gd name="connsiteX11" fmla="*/ 96582 w 2112807"/>
              <a:gd name="connsiteY11" fmla="*/ 3733939 h 3733939"/>
              <a:gd name="connsiteX12" fmla="*/ 96582 w 2112807"/>
              <a:gd name="connsiteY12" fmla="*/ 234269 h 3733939"/>
              <a:gd name="connsiteX13" fmla="*/ 72950 w 2112807"/>
              <a:gd name="connsiteY13" fmla="*/ 229498 h 3733939"/>
              <a:gd name="connsiteX14" fmla="*/ 0 w 2112807"/>
              <a:gd name="connsiteY14" fmla="*/ 119442 h 3733939"/>
              <a:gd name="connsiteX15" fmla="*/ 119442 w 2112807"/>
              <a:gd name="connsiteY15" fmla="*/ 0 h 3733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12807" h="3733939">
                <a:moveTo>
                  <a:pt x="119442" y="0"/>
                </a:moveTo>
                <a:cubicBezTo>
                  <a:pt x="185408" y="0"/>
                  <a:pt x="238884" y="53476"/>
                  <a:pt x="238884" y="119442"/>
                </a:cubicBezTo>
                <a:cubicBezTo>
                  <a:pt x="238884" y="168916"/>
                  <a:pt x="208804" y="211365"/>
                  <a:pt x="165934" y="229498"/>
                </a:cubicBezTo>
                <a:lnTo>
                  <a:pt x="142301" y="234269"/>
                </a:lnTo>
                <a:lnTo>
                  <a:pt x="142301" y="412408"/>
                </a:lnTo>
                <a:lnTo>
                  <a:pt x="159590" y="392780"/>
                </a:lnTo>
                <a:cubicBezTo>
                  <a:pt x="810663" y="-273233"/>
                  <a:pt x="1461735" y="1278149"/>
                  <a:pt x="2112807" y="464309"/>
                </a:cubicBezTo>
                <a:lnTo>
                  <a:pt x="2112807" y="1976477"/>
                </a:lnTo>
                <a:cubicBezTo>
                  <a:pt x="1461735" y="2790317"/>
                  <a:pt x="810663" y="1238935"/>
                  <a:pt x="159590" y="1904948"/>
                </a:cubicBezTo>
                <a:lnTo>
                  <a:pt x="142301" y="1924576"/>
                </a:lnTo>
                <a:lnTo>
                  <a:pt x="142301" y="3733939"/>
                </a:lnTo>
                <a:lnTo>
                  <a:pt x="96582" y="3733939"/>
                </a:lnTo>
                <a:lnTo>
                  <a:pt x="96582" y="234269"/>
                </a:lnTo>
                <a:lnTo>
                  <a:pt x="72950" y="229498"/>
                </a:lnTo>
                <a:cubicBezTo>
                  <a:pt x="30080" y="211365"/>
                  <a:pt x="0" y="168916"/>
                  <a:pt x="0" y="119442"/>
                </a:cubicBezTo>
                <a:cubicBezTo>
                  <a:pt x="0" y="53476"/>
                  <a:pt x="53476" y="0"/>
                  <a:pt x="119442" y="0"/>
                </a:cubicBezTo>
                <a:close/>
              </a:path>
            </a:pathLst>
          </a:custGeom>
          <a:solidFill>
            <a:sysClr val="window" lastClr="FFFFFF"/>
          </a:solidFill>
          <a:ln w="12700" cap="flat" cmpd="sng" algn="ctr">
            <a:noFill/>
            <a:prstDash val="solid"/>
            <a:miter lim="800000"/>
          </a:ln>
          <a:effectLst/>
        </p:spPr>
        <p:txBody>
          <a:bodyPr wrap="square" bIns="684000" anchor="ctr">
            <a:normAutofit fontScale="25000" lnSpcReduction="20000"/>
          </a:bodyPr>
          <a:lstStyle/>
          <a:p>
            <a:pPr algn="ctr" eaLnBrk="1" hangingPunct="1">
              <a:spcBef>
                <a:spcPts val="0"/>
              </a:spcBef>
              <a:spcAft>
                <a:spcPts val="0"/>
              </a:spcAft>
              <a:defRPr/>
            </a:pPr>
            <a:endParaRPr lang="zh-CN" altLang="en-US" dirty="0">
              <a:solidFill>
                <a:srgbClr val="FFFFFF"/>
              </a:solidFill>
              <a:sym typeface="Arial" panose="020B0604020202020204" pitchFamily="34" charset="0"/>
            </a:endParaRPr>
          </a:p>
        </p:txBody>
      </p:sp>
      <p:sp>
        <p:nvSpPr>
          <p:cNvPr id="26" name="上箭头 25"/>
          <p:cNvSpPr/>
          <p:nvPr>
            <p:custDataLst>
              <p:tags r:id="rId2"/>
            </p:custDataLst>
          </p:nvPr>
        </p:nvSpPr>
        <p:spPr>
          <a:xfrm rot="16200000">
            <a:off x="5098162" y="3221844"/>
            <a:ext cx="346746" cy="297426"/>
          </a:xfrm>
          <a:prstGeom prst="upArrow">
            <a:avLst>
              <a:gd name="adj1" fmla="val 57862"/>
              <a:gd name="adj2" fmla="val 61457"/>
            </a:avLst>
          </a:prstGeom>
          <a:solidFill>
            <a:srgbClr val="00C37B"/>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grpSp>
        <p:nvGrpSpPr>
          <p:cNvPr id="27" name="组合 26"/>
          <p:cNvGrpSpPr/>
          <p:nvPr>
            <p:custDataLst>
              <p:tags r:id="rId3"/>
            </p:custDataLst>
          </p:nvPr>
        </p:nvGrpSpPr>
        <p:grpSpPr>
          <a:xfrm>
            <a:off x="5419725" y="2935605"/>
            <a:ext cx="1332010" cy="1260009"/>
            <a:chOff x="5638800" y="2971800"/>
            <a:chExt cx="914400" cy="914400"/>
          </a:xfrm>
        </p:grpSpPr>
        <p:sp>
          <p:nvSpPr>
            <p:cNvPr id="28" name="椭圆 27"/>
            <p:cNvSpPr/>
            <p:nvPr>
              <p:custDataLst>
                <p:tags r:id="rId4"/>
              </p:custDataLst>
            </p:nvPr>
          </p:nvSpPr>
          <p:spPr>
            <a:xfrm>
              <a:off x="5638800" y="2971800"/>
              <a:ext cx="914400" cy="914400"/>
            </a:xfrm>
            <a:prstGeom prst="ellipse">
              <a:avLst/>
            </a:prstGeom>
            <a:solidFill>
              <a:srgbClr val="B2B2B2"/>
            </a:solidFill>
            <a:ln w="12700" cap="flat" cmpd="sng" algn="ctr">
              <a:noFill/>
              <a:prstDash val="solid"/>
              <a:miter lim="800000"/>
            </a:ln>
            <a:effectLst/>
          </p:spPr>
          <p:txBody>
            <a:bodyPr rtlCol="0" anchor="ctr">
              <a:normAutofit/>
            </a:bodyPr>
            <a:lstStyle/>
            <a:p>
              <a:pPr algn="ctr"/>
              <a:endParaRPr lang="zh-CN" altLang="en-US">
                <a:sym typeface="Arial" panose="020B0604020202020204" pitchFamily="34" charset="0"/>
              </a:endParaRPr>
            </a:p>
          </p:txBody>
        </p:sp>
        <p:sp>
          <p:nvSpPr>
            <p:cNvPr id="29" name="KSO_Shape"/>
            <p:cNvSpPr/>
            <p:nvPr>
              <p:custDataLst>
                <p:tags r:id="rId5"/>
              </p:custDataLst>
            </p:nvPr>
          </p:nvSpPr>
          <p:spPr bwMode="auto">
            <a:xfrm flipH="1">
              <a:off x="5934850" y="3249613"/>
              <a:ext cx="322300" cy="358774"/>
            </a:xfrm>
            <a:custGeom>
              <a:avLst/>
              <a:gdLst>
                <a:gd name="T0" fmla="*/ 324081616 w 7313"/>
                <a:gd name="T1" fmla="*/ 0 h 8141"/>
                <a:gd name="T2" fmla="*/ 339365365 w 7313"/>
                <a:gd name="T3" fmla="*/ 6789765 h 8141"/>
                <a:gd name="T4" fmla="*/ 339639393 w 7313"/>
                <a:gd name="T5" fmla="*/ 26009182 h 8141"/>
                <a:gd name="T6" fmla="*/ 326382416 w 7313"/>
                <a:gd name="T7" fmla="*/ 33127484 h 8141"/>
                <a:gd name="T8" fmla="*/ 340954068 w 7313"/>
                <a:gd name="T9" fmla="*/ 36139074 h 8141"/>
                <a:gd name="T10" fmla="*/ 364619402 w 7313"/>
                <a:gd name="T11" fmla="*/ 25187839 h 8141"/>
                <a:gd name="T12" fmla="*/ 386367247 w 7313"/>
                <a:gd name="T13" fmla="*/ 35591512 h 8141"/>
                <a:gd name="T14" fmla="*/ 395296418 w 7313"/>
                <a:gd name="T15" fmla="*/ 52018598 h 8141"/>
                <a:gd name="T16" fmla="*/ 400445838 w 7313"/>
                <a:gd name="T17" fmla="*/ 76604119 h 8141"/>
                <a:gd name="T18" fmla="*/ 386257496 w 7313"/>
                <a:gd name="T19" fmla="*/ 111593547 h 8141"/>
                <a:gd name="T20" fmla="*/ 345555668 w 7313"/>
                <a:gd name="T21" fmla="*/ 148663476 h 8141"/>
                <a:gd name="T22" fmla="*/ 311043908 w 7313"/>
                <a:gd name="T23" fmla="*/ 169525578 h 8141"/>
                <a:gd name="T24" fmla="*/ 317288969 w 7313"/>
                <a:gd name="T25" fmla="*/ 180531569 h 8141"/>
                <a:gd name="T26" fmla="*/ 326053864 w 7313"/>
                <a:gd name="T27" fmla="*/ 197177679 h 8141"/>
                <a:gd name="T28" fmla="*/ 312523094 w 7313"/>
                <a:gd name="T29" fmla="*/ 210154892 h 8141"/>
                <a:gd name="T30" fmla="*/ 284584946 w 7313"/>
                <a:gd name="T31" fmla="*/ 217985025 h 8141"/>
                <a:gd name="T32" fmla="*/ 253798179 w 7313"/>
                <a:gd name="T33" fmla="*/ 242515790 h 8141"/>
                <a:gd name="T34" fmla="*/ 237473548 w 7313"/>
                <a:gd name="T35" fmla="*/ 260530805 h 8141"/>
                <a:gd name="T36" fmla="*/ 245855132 w 7313"/>
                <a:gd name="T37" fmla="*/ 279093147 h 8141"/>
                <a:gd name="T38" fmla="*/ 233091217 w 7313"/>
                <a:gd name="T39" fmla="*/ 290975236 h 8141"/>
                <a:gd name="T40" fmla="*/ 229914045 w 7313"/>
                <a:gd name="T41" fmla="*/ 321529181 h 8141"/>
                <a:gd name="T42" fmla="*/ 254620027 w 7313"/>
                <a:gd name="T43" fmla="*/ 354656899 h 8141"/>
                <a:gd name="T44" fmla="*/ 266069032 w 7313"/>
                <a:gd name="T45" fmla="*/ 365827158 h 8141"/>
                <a:gd name="T46" fmla="*/ 282284147 w 7313"/>
                <a:gd name="T47" fmla="*/ 389974630 h 8141"/>
                <a:gd name="T48" fmla="*/ 284913498 w 7313"/>
                <a:gd name="T49" fmla="*/ 407441849 h 8141"/>
                <a:gd name="T50" fmla="*/ 290720256 w 7313"/>
                <a:gd name="T51" fmla="*/ 422061981 h 8141"/>
                <a:gd name="T52" fmla="*/ 274340866 w 7313"/>
                <a:gd name="T53" fmla="*/ 434984438 h 8141"/>
                <a:gd name="T54" fmla="*/ 211014586 w 7313"/>
                <a:gd name="T55" fmla="*/ 445552379 h 8141"/>
                <a:gd name="T56" fmla="*/ 137499219 w 7313"/>
                <a:gd name="T57" fmla="*/ 438324565 h 8141"/>
                <a:gd name="T58" fmla="*/ 111423568 w 7313"/>
                <a:gd name="T59" fmla="*/ 425894913 h 8141"/>
                <a:gd name="T60" fmla="*/ 115751374 w 7313"/>
                <a:gd name="T61" fmla="*/ 407551362 h 8141"/>
                <a:gd name="T62" fmla="*/ 118654753 w 7313"/>
                <a:gd name="T63" fmla="*/ 389810362 h 8141"/>
                <a:gd name="T64" fmla="*/ 134650599 w 7313"/>
                <a:gd name="T65" fmla="*/ 365443865 h 8141"/>
                <a:gd name="T66" fmla="*/ 146318873 w 7313"/>
                <a:gd name="T67" fmla="*/ 354383118 h 8141"/>
                <a:gd name="T68" fmla="*/ 170860579 w 7313"/>
                <a:gd name="T69" fmla="*/ 321310156 h 8141"/>
                <a:gd name="T70" fmla="*/ 165984952 w 7313"/>
                <a:gd name="T71" fmla="*/ 290372919 h 8141"/>
                <a:gd name="T72" fmla="*/ 154700223 w 7313"/>
                <a:gd name="T73" fmla="*/ 275479240 h 8141"/>
                <a:gd name="T74" fmla="*/ 165218097 w 7313"/>
                <a:gd name="T75" fmla="*/ 257354713 h 8141"/>
                <a:gd name="T76" fmla="*/ 145004197 w 7313"/>
                <a:gd name="T77" fmla="*/ 241475423 h 8141"/>
                <a:gd name="T78" fmla="*/ 114710492 w 7313"/>
                <a:gd name="T79" fmla="*/ 216287583 h 8141"/>
                <a:gd name="T80" fmla="*/ 88689599 w 7313"/>
                <a:gd name="T81" fmla="*/ 210319160 h 8141"/>
                <a:gd name="T82" fmla="*/ 75158829 w 7313"/>
                <a:gd name="T83" fmla="*/ 199203657 h 8141"/>
                <a:gd name="T84" fmla="*/ 81403890 w 7313"/>
                <a:gd name="T85" fmla="*/ 181900473 h 8141"/>
                <a:gd name="T86" fmla="*/ 92469585 w 7313"/>
                <a:gd name="T87" fmla="*/ 173796559 h 8141"/>
                <a:gd name="T88" fmla="*/ 63545314 w 7313"/>
                <a:gd name="T89" fmla="*/ 152934458 h 8141"/>
                <a:gd name="T90" fmla="*/ 18351404 w 7313"/>
                <a:gd name="T91" fmla="*/ 116904896 h 8141"/>
                <a:gd name="T92" fmla="*/ 602579 w 7313"/>
                <a:gd name="T93" fmla="*/ 79889490 h 8141"/>
                <a:gd name="T94" fmla="*/ 5039902 w 7313"/>
                <a:gd name="T95" fmla="*/ 52675672 h 8141"/>
                <a:gd name="T96" fmla="*/ 12654398 w 7313"/>
                <a:gd name="T97" fmla="*/ 39205653 h 8141"/>
                <a:gd name="T98" fmla="*/ 30896284 w 7313"/>
                <a:gd name="T99" fmla="*/ 25625889 h 8141"/>
                <a:gd name="T100" fmla="*/ 57026460 w 7313"/>
                <a:gd name="T101" fmla="*/ 32744191 h 8141"/>
                <a:gd name="T102" fmla="*/ 78171725 w 7313"/>
                <a:gd name="T103" fmla="*/ 41067363 h 8141"/>
                <a:gd name="T104" fmla="*/ 60751686 w 7313"/>
                <a:gd name="T105" fmla="*/ 25461620 h 8141"/>
                <a:gd name="T106" fmla="*/ 62559424 w 7313"/>
                <a:gd name="T107" fmla="*/ 5366105 h 8141"/>
                <a:gd name="T108" fmla="*/ 53246708 w 7313"/>
                <a:gd name="T109" fmla="*/ 102722814 h 8141"/>
                <a:gd name="T110" fmla="*/ 87046372 w 7313"/>
                <a:gd name="T111" fmla="*/ 132455649 h 8141"/>
                <a:gd name="T112" fmla="*/ 65079258 w 7313"/>
                <a:gd name="T113" fmla="*/ 79287172 h 8141"/>
                <a:gd name="T114" fmla="*/ 51164944 w 7313"/>
                <a:gd name="T115" fmla="*/ 85803156 h 8141"/>
                <a:gd name="T116" fmla="*/ 315042928 w 7313"/>
                <a:gd name="T117" fmla="*/ 102558545 h 8141"/>
                <a:gd name="T118" fmla="*/ 341228096 w 7313"/>
                <a:gd name="T119" fmla="*/ 111319533 h 8141"/>
                <a:gd name="T120" fmla="*/ 350759846 w 7313"/>
                <a:gd name="T121" fmla="*/ 89252795 h 8141"/>
                <a:gd name="T122" fmla="*/ 341611406 w 7313"/>
                <a:gd name="T123" fmla="*/ 79068147 h 81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313" h="8141">
                  <a:moveTo>
                    <a:pt x="1162" y="79"/>
                  </a:moveTo>
                  <a:lnTo>
                    <a:pt x="1162" y="79"/>
                  </a:lnTo>
                  <a:lnTo>
                    <a:pt x="1173" y="69"/>
                  </a:lnTo>
                  <a:lnTo>
                    <a:pt x="1185" y="60"/>
                  </a:lnTo>
                  <a:lnTo>
                    <a:pt x="1198" y="51"/>
                  </a:lnTo>
                  <a:lnTo>
                    <a:pt x="1211" y="42"/>
                  </a:lnTo>
                  <a:lnTo>
                    <a:pt x="1224" y="35"/>
                  </a:lnTo>
                  <a:lnTo>
                    <a:pt x="1238" y="28"/>
                  </a:lnTo>
                  <a:lnTo>
                    <a:pt x="1252" y="23"/>
                  </a:lnTo>
                  <a:lnTo>
                    <a:pt x="1266" y="17"/>
                  </a:lnTo>
                  <a:lnTo>
                    <a:pt x="1282" y="13"/>
                  </a:lnTo>
                  <a:lnTo>
                    <a:pt x="1296" y="10"/>
                  </a:lnTo>
                  <a:lnTo>
                    <a:pt x="1326" y="4"/>
                  </a:lnTo>
                  <a:lnTo>
                    <a:pt x="1357" y="1"/>
                  </a:lnTo>
                  <a:lnTo>
                    <a:pt x="1388" y="0"/>
                  </a:lnTo>
                  <a:lnTo>
                    <a:pt x="5916" y="0"/>
                  </a:lnTo>
                  <a:lnTo>
                    <a:pt x="5936" y="0"/>
                  </a:lnTo>
                  <a:lnTo>
                    <a:pt x="5954" y="0"/>
                  </a:lnTo>
                  <a:lnTo>
                    <a:pt x="5973" y="2"/>
                  </a:lnTo>
                  <a:lnTo>
                    <a:pt x="5992" y="4"/>
                  </a:lnTo>
                  <a:lnTo>
                    <a:pt x="6011" y="8"/>
                  </a:lnTo>
                  <a:lnTo>
                    <a:pt x="6029" y="13"/>
                  </a:lnTo>
                  <a:lnTo>
                    <a:pt x="6048" y="18"/>
                  </a:lnTo>
                  <a:lnTo>
                    <a:pt x="6065" y="25"/>
                  </a:lnTo>
                  <a:lnTo>
                    <a:pt x="6083" y="31"/>
                  </a:lnTo>
                  <a:lnTo>
                    <a:pt x="6099" y="40"/>
                  </a:lnTo>
                  <a:lnTo>
                    <a:pt x="6115" y="50"/>
                  </a:lnTo>
                  <a:lnTo>
                    <a:pt x="6132" y="61"/>
                  </a:lnTo>
                  <a:lnTo>
                    <a:pt x="6146" y="72"/>
                  </a:lnTo>
                  <a:lnTo>
                    <a:pt x="6160" y="85"/>
                  </a:lnTo>
                  <a:lnTo>
                    <a:pt x="6173" y="99"/>
                  </a:lnTo>
                  <a:lnTo>
                    <a:pt x="6186" y="113"/>
                  </a:lnTo>
                  <a:lnTo>
                    <a:pt x="6195" y="124"/>
                  </a:lnTo>
                  <a:lnTo>
                    <a:pt x="6202" y="136"/>
                  </a:lnTo>
                  <a:lnTo>
                    <a:pt x="6210" y="148"/>
                  </a:lnTo>
                  <a:lnTo>
                    <a:pt x="6216" y="160"/>
                  </a:lnTo>
                  <a:lnTo>
                    <a:pt x="6223" y="172"/>
                  </a:lnTo>
                  <a:lnTo>
                    <a:pt x="6228" y="185"/>
                  </a:lnTo>
                  <a:lnTo>
                    <a:pt x="6238" y="211"/>
                  </a:lnTo>
                  <a:lnTo>
                    <a:pt x="6245" y="237"/>
                  </a:lnTo>
                  <a:lnTo>
                    <a:pt x="6249" y="264"/>
                  </a:lnTo>
                  <a:lnTo>
                    <a:pt x="6251" y="292"/>
                  </a:lnTo>
                  <a:lnTo>
                    <a:pt x="6251" y="319"/>
                  </a:lnTo>
                  <a:lnTo>
                    <a:pt x="6249" y="348"/>
                  </a:lnTo>
                  <a:lnTo>
                    <a:pt x="6243" y="375"/>
                  </a:lnTo>
                  <a:lnTo>
                    <a:pt x="6236" y="401"/>
                  </a:lnTo>
                  <a:lnTo>
                    <a:pt x="6226" y="427"/>
                  </a:lnTo>
                  <a:lnTo>
                    <a:pt x="6221" y="439"/>
                  </a:lnTo>
                  <a:lnTo>
                    <a:pt x="6214" y="452"/>
                  </a:lnTo>
                  <a:lnTo>
                    <a:pt x="6208" y="464"/>
                  </a:lnTo>
                  <a:lnTo>
                    <a:pt x="6200" y="475"/>
                  </a:lnTo>
                  <a:lnTo>
                    <a:pt x="6191" y="487"/>
                  </a:lnTo>
                  <a:lnTo>
                    <a:pt x="6183" y="498"/>
                  </a:lnTo>
                  <a:lnTo>
                    <a:pt x="6173" y="508"/>
                  </a:lnTo>
                  <a:lnTo>
                    <a:pt x="6163" y="517"/>
                  </a:lnTo>
                  <a:lnTo>
                    <a:pt x="6151" y="530"/>
                  </a:lnTo>
                  <a:lnTo>
                    <a:pt x="6137" y="542"/>
                  </a:lnTo>
                  <a:lnTo>
                    <a:pt x="6123" y="552"/>
                  </a:lnTo>
                  <a:lnTo>
                    <a:pt x="6109" y="562"/>
                  </a:lnTo>
                  <a:lnTo>
                    <a:pt x="6093" y="571"/>
                  </a:lnTo>
                  <a:lnTo>
                    <a:pt x="6077" y="578"/>
                  </a:lnTo>
                  <a:lnTo>
                    <a:pt x="6061" y="585"/>
                  </a:lnTo>
                  <a:lnTo>
                    <a:pt x="6045" y="590"/>
                  </a:lnTo>
                  <a:lnTo>
                    <a:pt x="6027" y="594"/>
                  </a:lnTo>
                  <a:lnTo>
                    <a:pt x="6010" y="599"/>
                  </a:lnTo>
                  <a:lnTo>
                    <a:pt x="5992" y="602"/>
                  </a:lnTo>
                  <a:lnTo>
                    <a:pt x="5975" y="604"/>
                  </a:lnTo>
                  <a:lnTo>
                    <a:pt x="5958" y="605"/>
                  </a:lnTo>
                  <a:lnTo>
                    <a:pt x="5939" y="606"/>
                  </a:lnTo>
                  <a:lnTo>
                    <a:pt x="5922" y="606"/>
                  </a:lnTo>
                  <a:lnTo>
                    <a:pt x="5904" y="606"/>
                  </a:lnTo>
                  <a:lnTo>
                    <a:pt x="5870" y="894"/>
                  </a:lnTo>
                  <a:lnTo>
                    <a:pt x="5908" y="876"/>
                  </a:lnTo>
                  <a:lnTo>
                    <a:pt x="5947" y="858"/>
                  </a:lnTo>
                  <a:lnTo>
                    <a:pt x="5985" y="840"/>
                  </a:lnTo>
                  <a:lnTo>
                    <a:pt x="6024" y="824"/>
                  </a:lnTo>
                  <a:lnTo>
                    <a:pt x="6103" y="793"/>
                  </a:lnTo>
                  <a:lnTo>
                    <a:pt x="6183" y="764"/>
                  </a:lnTo>
                  <a:lnTo>
                    <a:pt x="6186" y="750"/>
                  </a:lnTo>
                  <a:lnTo>
                    <a:pt x="6189" y="737"/>
                  </a:lnTo>
                  <a:lnTo>
                    <a:pt x="6199" y="710"/>
                  </a:lnTo>
                  <a:lnTo>
                    <a:pt x="6210" y="685"/>
                  </a:lnTo>
                  <a:lnTo>
                    <a:pt x="6224" y="660"/>
                  </a:lnTo>
                  <a:lnTo>
                    <a:pt x="6239" y="637"/>
                  </a:lnTo>
                  <a:lnTo>
                    <a:pt x="6255" y="615"/>
                  </a:lnTo>
                  <a:lnTo>
                    <a:pt x="6274" y="594"/>
                  </a:lnTo>
                  <a:lnTo>
                    <a:pt x="6295" y="576"/>
                  </a:lnTo>
                  <a:lnTo>
                    <a:pt x="6316" y="558"/>
                  </a:lnTo>
                  <a:lnTo>
                    <a:pt x="6339" y="541"/>
                  </a:lnTo>
                  <a:lnTo>
                    <a:pt x="6363" y="527"/>
                  </a:lnTo>
                  <a:lnTo>
                    <a:pt x="6387" y="514"/>
                  </a:lnTo>
                  <a:lnTo>
                    <a:pt x="6413" y="502"/>
                  </a:lnTo>
                  <a:lnTo>
                    <a:pt x="6439" y="491"/>
                  </a:lnTo>
                  <a:lnTo>
                    <a:pt x="6465" y="483"/>
                  </a:lnTo>
                  <a:lnTo>
                    <a:pt x="6492" y="476"/>
                  </a:lnTo>
                  <a:lnTo>
                    <a:pt x="6524" y="469"/>
                  </a:lnTo>
                  <a:lnTo>
                    <a:pt x="6556" y="465"/>
                  </a:lnTo>
                  <a:lnTo>
                    <a:pt x="6590" y="462"/>
                  </a:lnTo>
                  <a:lnTo>
                    <a:pt x="6623" y="460"/>
                  </a:lnTo>
                  <a:lnTo>
                    <a:pt x="6656" y="460"/>
                  </a:lnTo>
                  <a:lnTo>
                    <a:pt x="6690" y="461"/>
                  </a:lnTo>
                  <a:lnTo>
                    <a:pt x="6723" y="464"/>
                  </a:lnTo>
                  <a:lnTo>
                    <a:pt x="6755" y="469"/>
                  </a:lnTo>
                  <a:lnTo>
                    <a:pt x="6788" y="476"/>
                  </a:lnTo>
                  <a:lnTo>
                    <a:pt x="6820" y="485"/>
                  </a:lnTo>
                  <a:lnTo>
                    <a:pt x="6851" y="496"/>
                  </a:lnTo>
                  <a:lnTo>
                    <a:pt x="6881" y="508"/>
                  </a:lnTo>
                  <a:lnTo>
                    <a:pt x="6911" y="523"/>
                  </a:lnTo>
                  <a:lnTo>
                    <a:pt x="6939" y="539"/>
                  </a:lnTo>
                  <a:lnTo>
                    <a:pt x="6966" y="559"/>
                  </a:lnTo>
                  <a:lnTo>
                    <a:pt x="6979" y="568"/>
                  </a:lnTo>
                  <a:lnTo>
                    <a:pt x="6992" y="579"/>
                  </a:lnTo>
                  <a:lnTo>
                    <a:pt x="7006" y="592"/>
                  </a:lnTo>
                  <a:lnTo>
                    <a:pt x="7020" y="605"/>
                  </a:lnTo>
                  <a:lnTo>
                    <a:pt x="7031" y="619"/>
                  </a:lnTo>
                  <a:lnTo>
                    <a:pt x="7043" y="635"/>
                  </a:lnTo>
                  <a:lnTo>
                    <a:pt x="7053" y="650"/>
                  </a:lnTo>
                  <a:lnTo>
                    <a:pt x="7063" y="666"/>
                  </a:lnTo>
                  <a:lnTo>
                    <a:pt x="7072" y="683"/>
                  </a:lnTo>
                  <a:lnTo>
                    <a:pt x="7079" y="700"/>
                  </a:lnTo>
                  <a:lnTo>
                    <a:pt x="7086" y="717"/>
                  </a:lnTo>
                  <a:lnTo>
                    <a:pt x="7091" y="736"/>
                  </a:lnTo>
                  <a:lnTo>
                    <a:pt x="7095" y="753"/>
                  </a:lnTo>
                  <a:lnTo>
                    <a:pt x="7098" y="772"/>
                  </a:lnTo>
                  <a:lnTo>
                    <a:pt x="7100" y="791"/>
                  </a:lnTo>
                  <a:lnTo>
                    <a:pt x="7100" y="810"/>
                  </a:lnTo>
                  <a:lnTo>
                    <a:pt x="7099" y="828"/>
                  </a:lnTo>
                  <a:lnTo>
                    <a:pt x="7097" y="848"/>
                  </a:lnTo>
                  <a:lnTo>
                    <a:pt x="7121" y="864"/>
                  </a:lnTo>
                  <a:lnTo>
                    <a:pt x="7143" y="881"/>
                  </a:lnTo>
                  <a:lnTo>
                    <a:pt x="7165" y="899"/>
                  </a:lnTo>
                  <a:lnTo>
                    <a:pt x="7187" y="918"/>
                  </a:lnTo>
                  <a:lnTo>
                    <a:pt x="7206" y="939"/>
                  </a:lnTo>
                  <a:lnTo>
                    <a:pt x="7216" y="950"/>
                  </a:lnTo>
                  <a:lnTo>
                    <a:pt x="7225" y="961"/>
                  </a:lnTo>
                  <a:lnTo>
                    <a:pt x="7233" y="973"/>
                  </a:lnTo>
                  <a:lnTo>
                    <a:pt x="7240" y="985"/>
                  </a:lnTo>
                  <a:lnTo>
                    <a:pt x="7247" y="998"/>
                  </a:lnTo>
                  <a:lnTo>
                    <a:pt x="7253" y="1011"/>
                  </a:lnTo>
                  <a:lnTo>
                    <a:pt x="7265" y="1041"/>
                  </a:lnTo>
                  <a:lnTo>
                    <a:pt x="7276" y="1073"/>
                  </a:lnTo>
                  <a:lnTo>
                    <a:pt x="7285" y="1104"/>
                  </a:lnTo>
                  <a:lnTo>
                    <a:pt x="7293" y="1137"/>
                  </a:lnTo>
                  <a:lnTo>
                    <a:pt x="7300" y="1168"/>
                  </a:lnTo>
                  <a:lnTo>
                    <a:pt x="7305" y="1201"/>
                  </a:lnTo>
                  <a:lnTo>
                    <a:pt x="7309" y="1234"/>
                  </a:lnTo>
                  <a:lnTo>
                    <a:pt x="7312" y="1267"/>
                  </a:lnTo>
                  <a:lnTo>
                    <a:pt x="7313" y="1300"/>
                  </a:lnTo>
                  <a:lnTo>
                    <a:pt x="7313" y="1333"/>
                  </a:lnTo>
                  <a:lnTo>
                    <a:pt x="7312" y="1366"/>
                  </a:lnTo>
                  <a:lnTo>
                    <a:pt x="7310" y="1399"/>
                  </a:lnTo>
                  <a:lnTo>
                    <a:pt x="7306" y="1431"/>
                  </a:lnTo>
                  <a:lnTo>
                    <a:pt x="7302" y="1465"/>
                  </a:lnTo>
                  <a:lnTo>
                    <a:pt x="7297" y="1498"/>
                  </a:lnTo>
                  <a:lnTo>
                    <a:pt x="7290" y="1529"/>
                  </a:lnTo>
                  <a:lnTo>
                    <a:pt x="7279" y="1572"/>
                  </a:lnTo>
                  <a:lnTo>
                    <a:pt x="7267" y="1614"/>
                  </a:lnTo>
                  <a:lnTo>
                    <a:pt x="7254" y="1655"/>
                  </a:lnTo>
                  <a:lnTo>
                    <a:pt x="7239" y="1696"/>
                  </a:lnTo>
                  <a:lnTo>
                    <a:pt x="7223" y="1736"/>
                  </a:lnTo>
                  <a:lnTo>
                    <a:pt x="7205" y="1776"/>
                  </a:lnTo>
                  <a:lnTo>
                    <a:pt x="7187" y="1815"/>
                  </a:lnTo>
                  <a:lnTo>
                    <a:pt x="7166" y="1853"/>
                  </a:lnTo>
                  <a:lnTo>
                    <a:pt x="7146" y="1891"/>
                  </a:lnTo>
                  <a:lnTo>
                    <a:pt x="7123" y="1929"/>
                  </a:lnTo>
                  <a:lnTo>
                    <a:pt x="7100" y="1966"/>
                  </a:lnTo>
                  <a:lnTo>
                    <a:pt x="7076" y="2002"/>
                  </a:lnTo>
                  <a:lnTo>
                    <a:pt x="7051" y="2038"/>
                  </a:lnTo>
                  <a:lnTo>
                    <a:pt x="7026" y="2073"/>
                  </a:lnTo>
                  <a:lnTo>
                    <a:pt x="7000" y="2108"/>
                  </a:lnTo>
                  <a:lnTo>
                    <a:pt x="6973" y="2142"/>
                  </a:lnTo>
                  <a:lnTo>
                    <a:pt x="6933" y="2190"/>
                  </a:lnTo>
                  <a:lnTo>
                    <a:pt x="6891" y="2237"/>
                  </a:lnTo>
                  <a:lnTo>
                    <a:pt x="6848" y="2284"/>
                  </a:lnTo>
                  <a:lnTo>
                    <a:pt x="6804" y="2329"/>
                  </a:lnTo>
                  <a:lnTo>
                    <a:pt x="6759" y="2373"/>
                  </a:lnTo>
                  <a:lnTo>
                    <a:pt x="6713" y="2416"/>
                  </a:lnTo>
                  <a:lnTo>
                    <a:pt x="6666" y="2458"/>
                  </a:lnTo>
                  <a:lnTo>
                    <a:pt x="6617" y="2499"/>
                  </a:lnTo>
                  <a:lnTo>
                    <a:pt x="6568" y="2538"/>
                  </a:lnTo>
                  <a:lnTo>
                    <a:pt x="6518" y="2576"/>
                  </a:lnTo>
                  <a:lnTo>
                    <a:pt x="6467" y="2613"/>
                  </a:lnTo>
                  <a:lnTo>
                    <a:pt x="6415" y="2649"/>
                  </a:lnTo>
                  <a:lnTo>
                    <a:pt x="6362" y="2683"/>
                  </a:lnTo>
                  <a:lnTo>
                    <a:pt x="6308" y="2715"/>
                  </a:lnTo>
                  <a:lnTo>
                    <a:pt x="6253" y="2746"/>
                  </a:lnTo>
                  <a:lnTo>
                    <a:pt x="6198" y="2775"/>
                  </a:lnTo>
                  <a:lnTo>
                    <a:pt x="6129" y="2805"/>
                  </a:lnTo>
                  <a:lnTo>
                    <a:pt x="6062" y="2837"/>
                  </a:lnTo>
                  <a:lnTo>
                    <a:pt x="5995" y="2869"/>
                  </a:lnTo>
                  <a:lnTo>
                    <a:pt x="5962" y="2887"/>
                  </a:lnTo>
                  <a:lnTo>
                    <a:pt x="5928" y="2905"/>
                  </a:lnTo>
                  <a:lnTo>
                    <a:pt x="5897" y="2924"/>
                  </a:lnTo>
                  <a:lnTo>
                    <a:pt x="5865" y="2943"/>
                  </a:lnTo>
                  <a:lnTo>
                    <a:pt x="5834" y="2964"/>
                  </a:lnTo>
                  <a:lnTo>
                    <a:pt x="5803" y="2986"/>
                  </a:lnTo>
                  <a:lnTo>
                    <a:pt x="5774" y="3008"/>
                  </a:lnTo>
                  <a:lnTo>
                    <a:pt x="5745" y="3031"/>
                  </a:lnTo>
                  <a:lnTo>
                    <a:pt x="5717" y="3056"/>
                  </a:lnTo>
                  <a:lnTo>
                    <a:pt x="5690" y="3083"/>
                  </a:lnTo>
                  <a:lnTo>
                    <a:pt x="5678" y="3096"/>
                  </a:lnTo>
                  <a:lnTo>
                    <a:pt x="5666" y="3109"/>
                  </a:lnTo>
                  <a:lnTo>
                    <a:pt x="5657" y="3123"/>
                  </a:lnTo>
                  <a:lnTo>
                    <a:pt x="5647" y="3138"/>
                  </a:lnTo>
                  <a:lnTo>
                    <a:pt x="5638" y="3153"/>
                  </a:lnTo>
                  <a:lnTo>
                    <a:pt x="5629" y="3169"/>
                  </a:lnTo>
                  <a:lnTo>
                    <a:pt x="5615" y="3201"/>
                  </a:lnTo>
                  <a:lnTo>
                    <a:pt x="5623" y="3210"/>
                  </a:lnTo>
                  <a:lnTo>
                    <a:pt x="5632" y="3217"/>
                  </a:lnTo>
                  <a:lnTo>
                    <a:pt x="5640" y="3224"/>
                  </a:lnTo>
                  <a:lnTo>
                    <a:pt x="5650" y="3229"/>
                  </a:lnTo>
                  <a:lnTo>
                    <a:pt x="5670" y="3240"/>
                  </a:lnTo>
                  <a:lnTo>
                    <a:pt x="5690" y="3250"/>
                  </a:lnTo>
                  <a:lnTo>
                    <a:pt x="5733" y="3266"/>
                  </a:lnTo>
                  <a:lnTo>
                    <a:pt x="5753" y="3275"/>
                  </a:lnTo>
                  <a:lnTo>
                    <a:pt x="5773" y="3286"/>
                  </a:lnTo>
                  <a:lnTo>
                    <a:pt x="5792" y="3297"/>
                  </a:lnTo>
                  <a:lnTo>
                    <a:pt x="5810" y="3309"/>
                  </a:lnTo>
                  <a:lnTo>
                    <a:pt x="5828" y="3321"/>
                  </a:lnTo>
                  <a:lnTo>
                    <a:pt x="5845" y="3335"/>
                  </a:lnTo>
                  <a:lnTo>
                    <a:pt x="5861" y="3350"/>
                  </a:lnTo>
                  <a:lnTo>
                    <a:pt x="5876" y="3365"/>
                  </a:lnTo>
                  <a:lnTo>
                    <a:pt x="5890" y="3381"/>
                  </a:lnTo>
                  <a:lnTo>
                    <a:pt x="5903" y="3399"/>
                  </a:lnTo>
                  <a:lnTo>
                    <a:pt x="5915" y="3417"/>
                  </a:lnTo>
                  <a:lnTo>
                    <a:pt x="5926" y="3437"/>
                  </a:lnTo>
                  <a:lnTo>
                    <a:pt x="5935" y="3456"/>
                  </a:lnTo>
                  <a:lnTo>
                    <a:pt x="5942" y="3476"/>
                  </a:lnTo>
                  <a:lnTo>
                    <a:pt x="5948" y="3497"/>
                  </a:lnTo>
                  <a:lnTo>
                    <a:pt x="5952" y="3518"/>
                  </a:lnTo>
                  <a:lnTo>
                    <a:pt x="5954" y="3540"/>
                  </a:lnTo>
                  <a:lnTo>
                    <a:pt x="5954" y="3563"/>
                  </a:lnTo>
                  <a:lnTo>
                    <a:pt x="5954" y="3581"/>
                  </a:lnTo>
                  <a:lnTo>
                    <a:pt x="5952" y="3601"/>
                  </a:lnTo>
                  <a:lnTo>
                    <a:pt x="5948" y="3619"/>
                  </a:lnTo>
                  <a:lnTo>
                    <a:pt x="5943" y="3637"/>
                  </a:lnTo>
                  <a:lnTo>
                    <a:pt x="5936" y="3654"/>
                  </a:lnTo>
                  <a:lnTo>
                    <a:pt x="5928" y="3672"/>
                  </a:lnTo>
                  <a:lnTo>
                    <a:pt x="5918" y="3687"/>
                  </a:lnTo>
                  <a:lnTo>
                    <a:pt x="5909" y="3703"/>
                  </a:lnTo>
                  <a:lnTo>
                    <a:pt x="5897" y="3717"/>
                  </a:lnTo>
                  <a:lnTo>
                    <a:pt x="5884" y="3733"/>
                  </a:lnTo>
                  <a:lnTo>
                    <a:pt x="5871" y="3746"/>
                  </a:lnTo>
                  <a:lnTo>
                    <a:pt x="5857" y="3758"/>
                  </a:lnTo>
                  <a:lnTo>
                    <a:pt x="5841" y="3769"/>
                  </a:lnTo>
                  <a:lnTo>
                    <a:pt x="5826" y="3780"/>
                  </a:lnTo>
                  <a:lnTo>
                    <a:pt x="5810" y="3791"/>
                  </a:lnTo>
                  <a:lnTo>
                    <a:pt x="5793" y="3800"/>
                  </a:lnTo>
                  <a:lnTo>
                    <a:pt x="5765" y="3814"/>
                  </a:lnTo>
                  <a:lnTo>
                    <a:pt x="5735" y="3827"/>
                  </a:lnTo>
                  <a:lnTo>
                    <a:pt x="5705" y="3838"/>
                  </a:lnTo>
                  <a:lnTo>
                    <a:pt x="5675" y="3848"/>
                  </a:lnTo>
                  <a:lnTo>
                    <a:pt x="5643" y="3856"/>
                  </a:lnTo>
                  <a:lnTo>
                    <a:pt x="5612" y="3863"/>
                  </a:lnTo>
                  <a:lnTo>
                    <a:pt x="5580" y="3868"/>
                  </a:lnTo>
                  <a:lnTo>
                    <a:pt x="5549" y="3873"/>
                  </a:lnTo>
                  <a:lnTo>
                    <a:pt x="5517" y="3875"/>
                  </a:lnTo>
                  <a:lnTo>
                    <a:pt x="5485" y="3877"/>
                  </a:lnTo>
                  <a:lnTo>
                    <a:pt x="5452" y="3876"/>
                  </a:lnTo>
                  <a:lnTo>
                    <a:pt x="5421" y="3875"/>
                  </a:lnTo>
                  <a:lnTo>
                    <a:pt x="5388" y="3872"/>
                  </a:lnTo>
                  <a:lnTo>
                    <a:pt x="5357" y="3867"/>
                  </a:lnTo>
                  <a:lnTo>
                    <a:pt x="5325" y="3862"/>
                  </a:lnTo>
                  <a:lnTo>
                    <a:pt x="5293" y="3855"/>
                  </a:lnTo>
                  <a:lnTo>
                    <a:pt x="5270" y="3888"/>
                  </a:lnTo>
                  <a:lnTo>
                    <a:pt x="5246" y="3919"/>
                  </a:lnTo>
                  <a:lnTo>
                    <a:pt x="5221" y="3951"/>
                  </a:lnTo>
                  <a:lnTo>
                    <a:pt x="5195" y="3981"/>
                  </a:lnTo>
                  <a:lnTo>
                    <a:pt x="5168" y="4012"/>
                  </a:lnTo>
                  <a:lnTo>
                    <a:pt x="5141" y="4042"/>
                  </a:lnTo>
                  <a:lnTo>
                    <a:pt x="5114" y="4071"/>
                  </a:lnTo>
                  <a:lnTo>
                    <a:pt x="5086" y="4100"/>
                  </a:lnTo>
                  <a:lnTo>
                    <a:pt x="5057" y="4127"/>
                  </a:lnTo>
                  <a:lnTo>
                    <a:pt x="5027" y="4155"/>
                  </a:lnTo>
                  <a:lnTo>
                    <a:pt x="4997" y="4181"/>
                  </a:lnTo>
                  <a:lnTo>
                    <a:pt x="4966" y="4208"/>
                  </a:lnTo>
                  <a:lnTo>
                    <a:pt x="4935" y="4233"/>
                  </a:lnTo>
                  <a:lnTo>
                    <a:pt x="4903" y="4258"/>
                  </a:lnTo>
                  <a:lnTo>
                    <a:pt x="4871" y="4281"/>
                  </a:lnTo>
                  <a:lnTo>
                    <a:pt x="4838" y="4305"/>
                  </a:lnTo>
                  <a:lnTo>
                    <a:pt x="4805" y="4327"/>
                  </a:lnTo>
                  <a:lnTo>
                    <a:pt x="4772" y="4350"/>
                  </a:lnTo>
                  <a:lnTo>
                    <a:pt x="4737" y="4371"/>
                  </a:lnTo>
                  <a:lnTo>
                    <a:pt x="4702" y="4391"/>
                  </a:lnTo>
                  <a:lnTo>
                    <a:pt x="4667" y="4411"/>
                  </a:lnTo>
                  <a:lnTo>
                    <a:pt x="4633" y="4429"/>
                  </a:lnTo>
                  <a:lnTo>
                    <a:pt x="4597" y="4448"/>
                  </a:lnTo>
                  <a:lnTo>
                    <a:pt x="4560" y="4465"/>
                  </a:lnTo>
                  <a:lnTo>
                    <a:pt x="4524" y="4483"/>
                  </a:lnTo>
                  <a:lnTo>
                    <a:pt x="4487" y="4498"/>
                  </a:lnTo>
                  <a:lnTo>
                    <a:pt x="4449" y="4513"/>
                  </a:lnTo>
                  <a:lnTo>
                    <a:pt x="4412" y="4527"/>
                  </a:lnTo>
                  <a:lnTo>
                    <a:pt x="4374" y="4540"/>
                  </a:lnTo>
                  <a:lnTo>
                    <a:pt x="4336" y="4553"/>
                  </a:lnTo>
                  <a:lnTo>
                    <a:pt x="4297" y="4565"/>
                  </a:lnTo>
                  <a:lnTo>
                    <a:pt x="4259" y="4576"/>
                  </a:lnTo>
                  <a:lnTo>
                    <a:pt x="4270" y="4665"/>
                  </a:lnTo>
                  <a:lnTo>
                    <a:pt x="4285" y="4683"/>
                  </a:lnTo>
                  <a:lnTo>
                    <a:pt x="4299" y="4700"/>
                  </a:lnTo>
                  <a:lnTo>
                    <a:pt x="4312" y="4718"/>
                  </a:lnTo>
                  <a:lnTo>
                    <a:pt x="4324" y="4737"/>
                  </a:lnTo>
                  <a:lnTo>
                    <a:pt x="4335" y="4758"/>
                  </a:lnTo>
                  <a:lnTo>
                    <a:pt x="4343" y="4778"/>
                  </a:lnTo>
                  <a:lnTo>
                    <a:pt x="4350" y="4800"/>
                  </a:lnTo>
                  <a:lnTo>
                    <a:pt x="4354" y="4823"/>
                  </a:lnTo>
                  <a:lnTo>
                    <a:pt x="4375" y="4836"/>
                  </a:lnTo>
                  <a:lnTo>
                    <a:pt x="4396" y="4851"/>
                  </a:lnTo>
                  <a:lnTo>
                    <a:pt x="4413" y="4867"/>
                  </a:lnTo>
                  <a:lnTo>
                    <a:pt x="4430" y="4887"/>
                  </a:lnTo>
                  <a:lnTo>
                    <a:pt x="4445" y="4906"/>
                  </a:lnTo>
                  <a:lnTo>
                    <a:pt x="4458" y="4928"/>
                  </a:lnTo>
                  <a:lnTo>
                    <a:pt x="4470" y="4951"/>
                  </a:lnTo>
                  <a:lnTo>
                    <a:pt x="4478" y="4974"/>
                  </a:lnTo>
                  <a:lnTo>
                    <a:pt x="4485" y="4998"/>
                  </a:lnTo>
                  <a:lnTo>
                    <a:pt x="4489" y="5023"/>
                  </a:lnTo>
                  <a:lnTo>
                    <a:pt x="4491" y="5047"/>
                  </a:lnTo>
                  <a:lnTo>
                    <a:pt x="4491" y="5072"/>
                  </a:lnTo>
                  <a:lnTo>
                    <a:pt x="4489" y="5084"/>
                  </a:lnTo>
                  <a:lnTo>
                    <a:pt x="4488" y="5097"/>
                  </a:lnTo>
                  <a:lnTo>
                    <a:pt x="4485" y="5109"/>
                  </a:lnTo>
                  <a:lnTo>
                    <a:pt x="4482" y="5121"/>
                  </a:lnTo>
                  <a:lnTo>
                    <a:pt x="4478" y="5133"/>
                  </a:lnTo>
                  <a:lnTo>
                    <a:pt x="4473" y="5144"/>
                  </a:lnTo>
                  <a:lnTo>
                    <a:pt x="4467" y="5155"/>
                  </a:lnTo>
                  <a:lnTo>
                    <a:pt x="4462" y="5167"/>
                  </a:lnTo>
                  <a:lnTo>
                    <a:pt x="4448" y="5187"/>
                  </a:lnTo>
                  <a:lnTo>
                    <a:pt x="4433" y="5204"/>
                  </a:lnTo>
                  <a:lnTo>
                    <a:pt x="4416" y="5221"/>
                  </a:lnTo>
                  <a:lnTo>
                    <a:pt x="4399" y="5237"/>
                  </a:lnTo>
                  <a:lnTo>
                    <a:pt x="4380" y="5250"/>
                  </a:lnTo>
                  <a:lnTo>
                    <a:pt x="4361" y="5263"/>
                  </a:lnTo>
                  <a:lnTo>
                    <a:pt x="4341" y="5275"/>
                  </a:lnTo>
                  <a:lnTo>
                    <a:pt x="4321" y="5286"/>
                  </a:lnTo>
                  <a:lnTo>
                    <a:pt x="4299" y="5297"/>
                  </a:lnTo>
                  <a:lnTo>
                    <a:pt x="4277" y="5305"/>
                  </a:lnTo>
                  <a:lnTo>
                    <a:pt x="4255" y="5314"/>
                  </a:lnTo>
                  <a:lnTo>
                    <a:pt x="4233" y="5323"/>
                  </a:lnTo>
                  <a:lnTo>
                    <a:pt x="4188" y="5337"/>
                  </a:lnTo>
                  <a:lnTo>
                    <a:pt x="4143" y="5351"/>
                  </a:lnTo>
                  <a:lnTo>
                    <a:pt x="4146" y="5384"/>
                  </a:lnTo>
                  <a:lnTo>
                    <a:pt x="4148" y="5416"/>
                  </a:lnTo>
                  <a:lnTo>
                    <a:pt x="4149" y="5483"/>
                  </a:lnTo>
                  <a:lnTo>
                    <a:pt x="4150" y="5549"/>
                  </a:lnTo>
                  <a:lnTo>
                    <a:pt x="4151" y="5614"/>
                  </a:lnTo>
                  <a:lnTo>
                    <a:pt x="4153" y="5648"/>
                  </a:lnTo>
                  <a:lnTo>
                    <a:pt x="4155" y="5680"/>
                  </a:lnTo>
                  <a:lnTo>
                    <a:pt x="4159" y="5713"/>
                  </a:lnTo>
                  <a:lnTo>
                    <a:pt x="4163" y="5744"/>
                  </a:lnTo>
                  <a:lnTo>
                    <a:pt x="4170" y="5777"/>
                  </a:lnTo>
                  <a:lnTo>
                    <a:pt x="4177" y="5809"/>
                  </a:lnTo>
                  <a:lnTo>
                    <a:pt x="4186" y="5840"/>
                  </a:lnTo>
                  <a:lnTo>
                    <a:pt x="4197" y="5872"/>
                  </a:lnTo>
                  <a:lnTo>
                    <a:pt x="4214" y="5915"/>
                  </a:lnTo>
                  <a:lnTo>
                    <a:pt x="4234" y="5959"/>
                  </a:lnTo>
                  <a:lnTo>
                    <a:pt x="4254" y="6000"/>
                  </a:lnTo>
                  <a:lnTo>
                    <a:pt x="4277" y="6040"/>
                  </a:lnTo>
                  <a:lnTo>
                    <a:pt x="4301" y="6080"/>
                  </a:lnTo>
                  <a:lnTo>
                    <a:pt x="4327" y="6119"/>
                  </a:lnTo>
                  <a:lnTo>
                    <a:pt x="4353" y="6158"/>
                  </a:lnTo>
                  <a:lnTo>
                    <a:pt x="4382" y="6194"/>
                  </a:lnTo>
                  <a:lnTo>
                    <a:pt x="4411" y="6231"/>
                  </a:lnTo>
                  <a:lnTo>
                    <a:pt x="4441" y="6266"/>
                  </a:lnTo>
                  <a:lnTo>
                    <a:pt x="4472" y="6302"/>
                  </a:lnTo>
                  <a:lnTo>
                    <a:pt x="4504" y="6336"/>
                  </a:lnTo>
                  <a:lnTo>
                    <a:pt x="4536" y="6369"/>
                  </a:lnTo>
                  <a:lnTo>
                    <a:pt x="4570" y="6402"/>
                  </a:lnTo>
                  <a:lnTo>
                    <a:pt x="4603" y="6435"/>
                  </a:lnTo>
                  <a:lnTo>
                    <a:pt x="4637" y="6466"/>
                  </a:lnTo>
                  <a:lnTo>
                    <a:pt x="4648" y="6477"/>
                  </a:lnTo>
                  <a:lnTo>
                    <a:pt x="4660" y="6486"/>
                  </a:lnTo>
                  <a:lnTo>
                    <a:pt x="4673" y="6494"/>
                  </a:lnTo>
                  <a:lnTo>
                    <a:pt x="4686" y="6503"/>
                  </a:lnTo>
                  <a:lnTo>
                    <a:pt x="4712" y="6517"/>
                  </a:lnTo>
                  <a:lnTo>
                    <a:pt x="4739" y="6531"/>
                  </a:lnTo>
                  <a:lnTo>
                    <a:pt x="4765" y="6547"/>
                  </a:lnTo>
                  <a:lnTo>
                    <a:pt x="4778" y="6555"/>
                  </a:lnTo>
                  <a:lnTo>
                    <a:pt x="4790" y="6564"/>
                  </a:lnTo>
                  <a:lnTo>
                    <a:pt x="4802" y="6573"/>
                  </a:lnTo>
                  <a:lnTo>
                    <a:pt x="4813" y="6584"/>
                  </a:lnTo>
                  <a:lnTo>
                    <a:pt x="4823" y="6596"/>
                  </a:lnTo>
                  <a:lnTo>
                    <a:pt x="4832" y="6608"/>
                  </a:lnTo>
                  <a:lnTo>
                    <a:pt x="4840" y="6622"/>
                  </a:lnTo>
                  <a:lnTo>
                    <a:pt x="4847" y="6637"/>
                  </a:lnTo>
                  <a:lnTo>
                    <a:pt x="4852" y="6651"/>
                  </a:lnTo>
                  <a:lnTo>
                    <a:pt x="4855" y="6666"/>
                  </a:lnTo>
                  <a:lnTo>
                    <a:pt x="4857" y="6681"/>
                  </a:lnTo>
                  <a:lnTo>
                    <a:pt x="4858" y="6698"/>
                  </a:lnTo>
                  <a:lnTo>
                    <a:pt x="4857" y="6713"/>
                  </a:lnTo>
                  <a:lnTo>
                    <a:pt x="4855" y="6728"/>
                  </a:lnTo>
                  <a:lnTo>
                    <a:pt x="4852" y="6744"/>
                  </a:lnTo>
                  <a:lnTo>
                    <a:pt x="4849" y="6760"/>
                  </a:lnTo>
                  <a:lnTo>
                    <a:pt x="4841" y="6791"/>
                  </a:lnTo>
                  <a:lnTo>
                    <a:pt x="4833" y="6823"/>
                  </a:lnTo>
                  <a:lnTo>
                    <a:pt x="4825" y="6852"/>
                  </a:lnTo>
                  <a:lnTo>
                    <a:pt x="4865" y="6886"/>
                  </a:lnTo>
                  <a:lnTo>
                    <a:pt x="4908" y="6918"/>
                  </a:lnTo>
                  <a:lnTo>
                    <a:pt x="4992" y="6983"/>
                  </a:lnTo>
                  <a:lnTo>
                    <a:pt x="5035" y="7015"/>
                  </a:lnTo>
                  <a:lnTo>
                    <a:pt x="5076" y="7049"/>
                  </a:lnTo>
                  <a:lnTo>
                    <a:pt x="5096" y="7066"/>
                  </a:lnTo>
                  <a:lnTo>
                    <a:pt x="5115" y="7084"/>
                  </a:lnTo>
                  <a:lnTo>
                    <a:pt x="5135" y="7103"/>
                  </a:lnTo>
                  <a:lnTo>
                    <a:pt x="5153" y="7122"/>
                  </a:lnTo>
                  <a:lnTo>
                    <a:pt x="5166" y="7138"/>
                  </a:lnTo>
                  <a:lnTo>
                    <a:pt x="5179" y="7155"/>
                  </a:lnTo>
                  <a:lnTo>
                    <a:pt x="5189" y="7174"/>
                  </a:lnTo>
                  <a:lnTo>
                    <a:pt x="5198" y="7193"/>
                  </a:lnTo>
                  <a:lnTo>
                    <a:pt x="5205" y="7213"/>
                  </a:lnTo>
                  <a:lnTo>
                    <a:pt x="5211" y="7233"/>
                  </a:lnTo>
                  <a:lnTo>
                    <a:pt x="5215" y="7253"/>
                  </a:lnTo>
                  <a:lnTo>
                    <a:pt x="5218" y="7274"/>
                  </a:lnTo>
                  <a:lnTo>
                    <a:pt x="5220" y="7294"/>
                  </a:lnTo>
                  <a:lnTo>
                    <a:pt x="5221" y="7316"/>
                  </a:lnTo>
                  <a:lnTo>
                    <a:pt x="5220" y="7337"/>
                  </a:lnTo>
                  <a:lnTo>
                    <a:pt x="5217" y="7359"/>
                  </a:lnTo>
                  <a:lnTo>
                    <a:pt x="5215" y="7379"/>
                  </a:lnTo>
                  <a:lnTo>
                    <a:pt x="5211" y="7401"/>
                  </a:lnTo>
                  <a:lnTo>
                    <a:pt x="5207" y="7422"/>
                  </a:lnTo>
                  <a:lnTo>
                    <a:pt x="5201" y="7441"/>
                  </a:lnTo>
                  <a:lnTo>
                    <a:pt x="5214" y="7453"/>
                  </a:lnTo>
                  <a:lnTo>
                    <a:pt x="5227" y="7465"/>
                  </a:lnTo>
                  <a:lnTo>
                    <a:pt x="5239" y="7478"/>
                  </a:lnTo>
                  <a:lnTo>
                    <a:pt x="5250" y="7492"/>
                  </a:lnTo>
                  <a:lnTo>
                    <a:pt x="5261" y="7506"/>
                  </a:lnTo>
                  <a:lnTo>
                    <a:pt x="5270" y="7522"/>
                  </a:lnTo>
                  <a:lnTo>
                    <a:pt x="5279" y="7537"/>
                  </a:lnTo>
                  <a:lnTo>
                    <a:pt x="5287" y="7552"/>
                  </a:lnTo>
                  <a:lnTo>
                    <a:pt x="5293" y="7568"/>
                  </a:lnTo>
                  <a:lnTo>
                    <a:pt x="5299" y="7585"/>
                  </a:lnTo>
                  <a:lnTo>
                    <a:pt x="5304" y="7602"/>
                  </a:lnTo>
                  <a:lnTo>
                    <a:pt x="5308" y="7619"/>
                  </a:lnTo>
                  <a:lnTo>
                    <a:pt x="5310" y="7637"/>
                  </a:lnTo>
                  <a:lnTo>
                    <a:pt x="5311" y="7654"/>
                  </a:lnTo>
                  <a:lnTo>
                    <a:pt x="5310" y="7672"/>
                  </a:lnTo>
                  <a:lnTo>
                    <a:pt x="5308" y="7689"/>
                  </a:lnTo>
                  <a:lnTo>
                    <a:pt x="5307" y="7708"/>
                  </a:lnTo>
                  <a:lnTo>
                    <a:pt x="5303" y="7725"/>
                  </a:lnTo>
                  <a:lnTo>
                    <a:pt x="5298" y="7741"/>
                  </a:lnTo>
                  <a:lnTo>
                    <a:pt x="5291" y="7756"/>
                  </a:lnTo>
                  <a:lnTo>
                    <a:pt x="5284" y="7771"/>
                  </a:lnTo>
                  <a:lnTo>
                    <a:pt x="5274" y="7785"/>
                  </a:lnTo>
                  <a:lnTo>
                    <a:pt x="5264" y="7798"/>
                  </a:lnTo>
                  <a:lnTo>
                    <a:pt x="5252" y="7811"/>
                  </a:lnTo>
                  <a:lnTo>
                    <a:pt x="5240" y="7823"/>
                  </a:lnTo>
                  <a:lnTo>
                    <a:pt x="5227" y="7834"/>
                  </a:lnTo>
                  <a:lnTo>
                    <a:pt x="5213" y="7844"/>
                  </a:lnTo>
                  <a:lnTo>
                    <a:pt x="5199" y="7854"/>
                  </a:lnTo>
                  <a:lnTo>
                    <a:pt x="5170" y="7873"/>
                  </a:lnTo>
                  <a:lnTo>
                    <a:pt x="5140" y="7888"/>
                  </a:lnTo>
                  <a:lnTo>
                    <a:pt x="5108" y="7904"/>
                  </a:lnTo>
                  <a:lnTo>
                    <a:pt x="5074" y="7918"/>
                  </a:lnTo>
                  <a:lnTo>
                    <a:pt x="5041" y="7931"/>
                  </a:lnTo>
                  <a:lnTo>
                    <a:pt x="5008" y="7944"/>
                  </a:lnTo>
                  <a:lnTo>
                    <a:pt x="4974" y="7956"/>
                  </a:lnTo>
                  <a:lnTo>
                    <a:pt x="4939" y="7968"/>
                  </a:lnTo>
                  <a:lnTo>
                    <a:pt x="4904" y="7978"/>
                  </a:lnTo>
                  <a:lnTo>
                    <a:pt x="4870" y="7988"/>
                  </a:lnTo>
                  <a:lnTo>
                    <a:pt x="4800" y="8006"/>
                  </a:lnTo>
                  <a:lnTo>
                    <a:pt x="4730" y="8023"/>
                  </a:lnTo>
                  <a:lnTo>
                    <a:pt x="4660" y="8038"/>
                  </a:lnTo>
                  <a:lnTo>
                    <a:pt x="4589" y="8052"/>
                  </a:lnTo>
                  <a:lnTo>
                    <a:pt x="4508" y="8066"/>
                  </a:lnTo>
                  <a:lnTo>
                    <a:pt x="4426" y="8079"/>
                  </a:lnTo>
                  <a:lnTo>
                    <a:pt x="4345" y="8091"/>
                  </a:lnTo>
                  <a:lnTo>
                    <a:pt x="4263" y="8102"/>
                  </a:lnTo>
                  <a:lnTo>
                    <a:pt x="4180" y="8112"/>
                  </a:lnTo>
                  <a:lnTo>
                    <a:pt x="4099" y="8119"/>
                  </a:lnTo>
                  <a:lnTo>
                    <a:pt x="4016" y="8127"/>
                  </a:lnTo>
                  <a:lnTo>
                    <a:pt x="3935" y="8133"/>
                  </a:lnTo>
                  <a:lnTo>
                    <a:pt x="3852" y="8137"/>
                  </a:lnTo>
                  <a:lnTo>
                    <a:pt x="3770" y="8140"/>
                  </a:lnTo>
                  <a:lnTo>
                    <a:pt x="3687" y="8141"/>
                  </a:lnTo>
                  <a:lnTo>
                    <a:pt x="3604" y="8141"/>
                  </a:lnTo>
                  <a:lnTo>
                    <a:pt x="3522" y="8139"/>
                  </a:lnTo>
                  <a:lnTo>
                    <a:pt x="3439" y="8136"/>
                  </a:lnTo>
                  <a:lnTo>
                    <a:pt x="3358" y="8131"/>
                  </a:lnTo>
                  <a:lnTo>
                    <a:pt x="3275" y="8125"/>
                  </a:lnTo>
                  <a:lnTo>
                    <a:pt x="3157" y="8113"/>
                  </a:lnTo>
                  <a:lnTo>
                    <a:pt x="3038" y="8100"/>
                  </a:lnTo>
                  <a:lnTo>
                    <a:pt x="2920" y="8085"/>
                  </a:lnTo>
                  <a:lnTo>
                    <a:pt x="2860" y="8076"/>
                  </a:lnTo>
                  <a:lnTo>
                    <a:pt x="2801" y="8066"/>
                  </a:lnTo>
                  <a:lnTo>
                    <a:pt x="2742" y="8055"/>
                  </a:lnTo>
                  <a:lnTo>
                    <a:pt x="2684" y="8044"/>
                  </a:lnTo>
                  <a:lnTo>
                    <a:pt x="2626" y="8033"/>
                  </a:lnTo>
                  <a:lnTo>
                    <a:pt x="2567" y="8019"/>
                  </a:lnTo>
                  <a:lnTo>
                    <a:pt x="2510" y="8005"/>
                  </a:lnTo>
                  <a:lnTo>
                    <a:pt x="2452" y="7990"/>
                  </a:lnTo>
                  <a:lnTo>
                    <a:pt x="2395" y="7974"/>
                  </a:lnTo>
                  <a:lnTo>
                    <a:pt x="2338" y="7955"/>
                  </a:lnTo>
                  <a:lnTo>
                    <a:pt x="2296" y="7940"/>
                  </a:lnTo>
                  <a:lnTo>
                    <a:pt x="2254" y="7925"/>
                  </a:lnTo>
                  <a:lnTo>
                    <a:pt x="2213" y="7908"/>
                  </a:lnTo>
                  <a:lnTo>
                    <a:pt x="2192" y="7898"/>
                  </a:lnTo>
                  <a:lnTo>
                    <a:pt x="2172" y="7888"/>
                  </a:lnTo>
                  <a:lnTo>
                    <a:pt x="2152" y="7877"/>
                  </a:lnTo>
                  <a:lnTo>
                    <a:pt x="2134" y="7866"/>
                  </a:lnTo>
                  <a:lnTo>
                    <a:pt x="2115" y="7853"/>
                  </a:lnTo>
                  <a:lnTo>
                    <a:pt x="2097" y="7840"/>
                  </a:lnTo>
                  <a:lnTo>
                    <a:pt x="2080" y="7826"/>
                  </a:lnTo>
                  <a:lnTo>
                    <a:pt x="2064" y="7811"/>
                  </a:lnTo>
                  <a:lnTo>
                    <a:pt x="2049" y="7796"/>
                  </a:lnTo>
                  <a:lnTo>
                    <a:pt x="2034" y="7778"/>
                  </a:lnTo>
                  <a:lnTo>
                    <a:pt x="2028" y="7767"/>
                  </a:lnTo>
                  <a:lnTo>
                    <a:pt x="2023" y="7756"/>
                  </a:lnTo>
                  <a:lnTo>
                    <a:pt x="2014" y="7735"/>
                  </a:lnTo>
                  <a:lnTo>
                    <a:pt x="2009" y="7712"/>
                  </a:lnTo>
                  <a:lnTo>
                    <a:pt x="2005" y="7689"/>
                  </a:lnTo>
                  <a:lnTo>
                    <a:pt x="2003" y="7666"/>
                  </a:lnTo>
                  <a:lnTo>
                    <a:pt x="2004" y="7642"/>
                  </a:lnTo>
                  <a:lnTo>
                    <a:pt x="2008" y="7619"/>
                  </a:lnTo>
                  <a:lnTo>
                    <a:pt x="2012" y="7597"/>
                  </a:lnTo>
                  <a:lnTo>
                    <a:pt x="2019" y="7575"/>
                  </a:lnTo>
                  <a:lnTo>
                    <a:pt x="2027" y="7553"/>
                  </a:lnTo>
                  <a:lnTo>
                    <a:pt x="2038" y="7533"/>
                  </a:lnTo>
                  <a:lnTo>
                    <a:pt x="2050" y="7512"/>
                  </a:lnTo>
                  <a:lnTo>
                    <a:pt x="2063" y="7492"/>
                  </a:lnTo>
                  <a:lnTo>
                    <a:pt x="2078" y="7475"/>
                  </a:lnTo>
                  <a:lnTo>
                    <a:pt x="2095" y="7459"/>
                  </a:lnTo>
                  <a:lnTo>
                    <a:pt x="2113" y="7443"/>
                  </a:lnTo>
                  <a:lnTo>
                    <a:pt x="2108" y="7424"/>
                  </a:lnTo>
                  <a:lnTo>
                    <a:pt x="2103" y="7404"/>
                  </a:lnTo>
                  <a:lnTo>
                    <a:pt x="2100" y="7385"/>
                  </a:lnTo>
                  <a:lnTo>
                    <a:pt x="2097" y="7365"/>
                  </a:lnTo>
                  <a:lnTo>
                    <a:pt x="2095" y="7346"/>
                  </a:lnTo>
                  <a:lnTo>
                    <a:pt x="2094" y="7326"/>
                  </a:lnTo>
                  <a:lnTo>
                    <a:pt x="2094" y="7306"/>
                  </a:lnTo>
                  <a:lnTo>
                    <a:pt x="2095" y="7286"/>
                  </a:lnTo>
                  <a:lnTo>
                    <a:pt x="2097" y="7266"/>
                  </a:lnTo>
                  <a:lnTo>
                    <a:pt x="2099" y="7247"/>
                  </a:lnTo>
                  <a:lnTo>
                    <a:pt x="2104" y="7228"/>
                  </a:lnTo>
                  <a:lnTo>
                    <a:pt x="2110" y="7210"/>
                  </a:lnTo>
                  <a:lnTo>
                    <a:pt x="2116" y="7191"/>
                  </a:lnTo>
                  <a:lnTo>
                    <a:pt x="2125" y="7174"/>
                  </a:lnTo>
                  <a:lnTo>
                    <a:pt x="2136" y="7156"/>
                  </a:lnTo>
                  <a:lnTo>
                    <a:pt x="2148" y="7140"/>
                  </a:lnTo>
                  <a:lnTo>
                    <a:pt x="2166" y="7119"/>
                  </a:lnTo>
                  <a:lnTo>
                    <a:pt x="2185" y="7099"/>
                  </a:lnTo>
                  <a:lnTo>
                    <a:pt x="2205" y="7079"/>
                  </a:lnTo>
                  <a:lnTo>
                    <a:pt x="2226" y="7061"/>
                  </a:lnTo>
                  <a:lnTo>
                    <a:pt x="2247" y="7042"/>
                  </a:lnTo>
                  <a:lnTo>
                    <a:pt x="2269" y="7025"/>
                  </a:lnTo>
                  <a:lnTo>
                    <a:pt x="2312" y="6990"/>
                  </a:lnTo>
                  <a:lnTo>
                    <a:pt x="2402" y="6923"/>
                  </a:lnTo>
                  <a:lnTo>
                    <a:pt x="2446" y="6889"/>
                  </a:lnTo>
                  <a:lnTo>
                    <a:pt x="2489" y="6853"/>
                  </a:lnTo>
                  <a:lnTo>
                    <a:pt x="2483" y="6824"/>
                  </a:lnTo>
                  <a:lnTo>
                    <a:pt x="2474" y="6794"/>
                  </a:lnTo>
                  <a:lnTo>
                    <a:pt x="2466" y="6764"/>
                  </a:lnTo>
                  <a:lnTo>
                    <a:pt x="2460" y="6734"/>
                  </a:lnTo>
                  <a:lnTo>
                    <a:pt x="2458" y="6718"/>
                  </a:lnTo>
                  <a:lnTo>
                    <a:pt x="2457" y="6703"/>
                  </a:lnTo>
                  <a:lnTo>
                    <a:pt x="2457" y="6688"/>
                  </a:lnTo>
                  <a:lnTo>
                    <a:pt x="2458" y="6674"/>
                  </a:lnTo>
                  <a:lnTo>
                    <a:pt x="2460" y="6659"/>
                  </a:lnTo>
                  <a:lnTo>
                    <a:pt x="2464" y="6644"/>
                  </a:lnTo>
                  <a:lnTo>
                    <a:pt x="2470" y="6630"/>
                  </a:lnTo>
                  <a:lnTo>
                    <a:pt x="2477" y="6616"/>
                  </a:lnTo>
                  <a:lnTo>
                    <a:pt x="2486" y="6602"/>
                  </a:lnTo>
                  <a:lnTo>
                    <a:pt x="2495" y="6590"/>
                  </a:lnTo>
                  <a:lnTo>
                    <a:pt x="2505" y="6579"/>
                  </a:lnTo>
                  <a:lnTo>
                    <a:pt x="2516" y="6569"/>
                  </a:lnTo>
                  <a:lnTo>
                    <a:pt x="2528" y="6561"/>
                  </a:lnTo>
                  <a:lnTo>
                    <a:pt x="2541" y="6552"/>
                  </a:lnTo>
                  <a:lnTo>
                    <a:pt x="2567" y="6537"/>
                  </a:lnTo>
                  <a:lnTo>
                    <a:pt x="2595" y="6522"/>
                  </a:lnTo>
                  <a:lnTo>
                    <a:pt x="2622" y="6508"/>
                  </a:lnTo>
                  <a:lnTo>
                    <a:pt x="2635" y="6499"/>
                  </a:lnTo>
                  <a:lnTo>
                    <a:pt x="2647" y="6491"/>
                  </a:lnTo>
                  <a:lnTo>
                    <a:pt x="2659" y="6481"/>
                  </a:lnTo>
                  <a:lnTo>
                    <a:pt x="2671" y="6472"/>
                  </a:lnTo>
                  <a:lnTo>
                    <a:pt x="2705" y="6440"/>
                  </a:lnTo>
                  <a:lnTo>
                    <a:pt x="2739" y="6406"/>
                  </a:lnTo>
                  <a:lnTo>
                    <a:pt x="2773" y="6374"/>
                  </a:lnTo>
                  <a:lnTo>
                    <a:pt x="2807" y="6339"/>
                  </a:lnTo>
                  <a:lnTo>
                    <a:pt x="2839" y="6305"/>
                  </a:lnTo>
                  <a:lnTo>
                    <a:pt x="2871" y="6269"/>
                  </a:lnTo>
                  <a:lnTo>
                    <a:pt x="2901" y="6234"/>
                  </a:lnTo>
                  <a:lnTo>
                    <a:pt x="2932" y="6197"/>
                  </a:lnTo>
                  <a:lnTo>
                    <a:pt x="2960" y="6159"/>
                  </a:lnTo>
                  <a:lnTo>
                    <a:pt x="2987" y="6119"/>
                  </a:lnTo>
                  <a:lnTo>
                    <a:pt x="3013" y="6080"/>
                  </a:lnTo>
                  <a:lnTo>
                    <a:pt x="3038" y="6040"/>
                  </a:lnTo>
                  <a:lnTo>
                    <a:pt x="3061" y="5999"/>
                  </a:lnTo>
                  <a:lnTo>
                    <a:pt x="3082" y="5956"/>
                  </a:lnTo>
                  <a:lnTo>
                    <a:pt x="3101" y="5913"/>
                  </a:lnTo>
                  <a:lnTo>
                    <a:pt x="3119" y="5868"/>
                  </a:lnTo>
                  <a:lnTo>
                    <a:pt x="3129" y="5837"/>
                  </a:lnTo>
                  <a:lnTo>
                    <a:pt x="3138" y="5805"/>
                  </a:lnTo>
                  <a:lnTo>
                    <a:pt x="3146" y="5774"/>
                  </a:lnTo>
                  <a:lnTo>
                    <a:pt x="3151" y="5742"/>
                  </a:lnTo>
                  <a:lnTo>
                    <a:pt x="3155" y="5710"/>
                  </a:lnTo>
                  <a:lnTo>
                    <a:pt x="3159" y="5678"/>
                  </a:lnTo>
                  <a:lnTo>
                    <a:pt x="3161" y="5646"/>
                  </a:lnTo>
                  <a:lnTo>
                    <a:pt x="3163" y="5613"/>
                  </a:lnTo>
                  <a:lnTo>
                    <a:pt x="3164" y="5548"/>
                  </a:lnTo>
                  <a:lnTo>
                    <a:pt x="3165" y="5481"/>
                  </a:lnTo>
                  <a:lnTo>
                    <a:pt x="3167" y="5416"/>
                  </a:lnTo>
                  <a:lnTo>
                    <a:pt x="3169" y="5384"/>
                  </a:lnTo>
                  <a:lnTo>
                    <a:pt x="3172" y="5352"/>
                  </a:lnTo>
                  <a:lnTo>
                    <a:pt x="3125" y="5337"/>
                  </a:lnTo>
                  <a:lnTo>
                    <a:pt x="3077" y="5321"/>
                  </a:lnTo>
                  <a:lnTo>
                    <a:pt x="3053" y="5312"/>
                  </a:lnTo>
                  <a:lnTo>
                    <a:pt x="3030" y="5303"/>
                  </a:lnTo>
                  <a:lnTo>
                    <a:pt x="3008" y="5292"/>
                  </a:lnTo>
                  <a:lnTo>
                    <a:pt x="2985" y="5281"/>
                  </a:lnTo>
                  <a:lnTo>
                    <a:pt x="2963" y="5269"/>
                  </a:lnTo>
                  <a:lnTo>
                    <a:pt x="2942" y="5256"/>
                  </a:lnTo>
                  <a:lnTo>
                    <a:pt x="2923" y="5242"/>
                  </a:lnTo>
                  <a:lnTo>
                    <a:pt x="2903" y="5226"/>
                  </a:lnTo>
                  <a:lnTo>
                    <a:pt x="2886" y="5210"/>
                  </a:lnTo>
                  <a:lnTo>
                    <a:pt x="2870" y="5191"/>
                  </a:lnTo>
                  <a:lnTo>
                    <a:pt x="2855" y="5171"/>
                  </a:lnTo>
                  <a:lnTo>
                    <a:pt x="2842" y="5149"/>
                  </a:lnTo>
                  <a:lnTo>
                    <a:pt x="2838" y="5137"/>
                  </a:lnTo>
                  <a:lnTo>
                    <a:pt x="2834" y="5126"/>
                  </a:lnTo>
                  <a:lnTo>
                    <a:pt x="2830" y="5114"/>
                  </a:lnTo>
                  <a:lnTo>
                    <a:pt x="2827" y="5102"/>
                  </a:lnTo>
                  <a:lnTo>
                    <a:pt x="2824" y="5079"/>
                  </a:lnTo>
                  <a:lnTo>
                    <a:pt x="2823" y="5055"/>
                  </a:lnTo>
                  <a:lnTo>
                    <a:pt x="2824" y="5031"/>
                  </a:lnTo>
                  <a:lnTo>
                    <a:pt x="2827" y="5009"/>
                  </a:lnTo>
                  <a:lnTo>
                    <a:pt x="2833" y="4986"/>
                  </a:lnTo>
                  <a:lnTo>
                    <a:pt x="2840" y="4963"/>
                  </a:lnTo>
                  <a:lnTo>
                    <a:pt x="2850" y="4942"/>
                  </a:lnTo>
                  <a:lnTo>
                    <a:pt x="2861" y="4921"/>
                  </a:lnTo>
                  <a:lnTo>
                    <a:pt x="2874" y="4901"/>
                  </a:lnTo>
                  <a:lnTo>
                    <a:pt x="2889" y="4881"/>
                  </a:lnTo>
                  <a:lnTo>
                    <a:pt x="2905" y="4864"/>
                  </a:lnTo>
                  <a:lnTo>
                    <a:pt x="2923" y="4848"/>
                  </a:lnTo>
                  <a:lnTo>
                    <a:pt x="2941" y="4833"/>
                  </a:lnTo>
                  <a:lnTo>
                    <a:pt x="2961" y="4819"/>
                  </a:lnTo>
                  <a:lnTo>
                    <a:pt x="2965" y="4798"/>
                  </a:lnTo>
                  <a:lnTo>
                    <a:pt x="2973" y="4776"/>
                  </a:lnTo>
                  <a:lnTo>
                    <a:pt x="2982" y="4755"/>
                  </a:lnTo>
                  <a:lnTo>
                    <a:pt x="2991" y="4736"/>
                  </a:lnTo>
                  <a:lnTo>
                    <a:pt x="3003" y="4717"/>
                  </a:lnTo>
                  <a:lnTo>
                    <a:pt x="3016" y="4700"/>
                  </a:lnTo>
                  <a:lnTo>
                    <a:pt x="3032" y="4683"/>
                  </a:lnTo>
                  <a:lnTo>
                    <a:pt x="3047" y="4666"/>
                  </a:lnTo>
                  <a:lnTo>
                    <a:pt x="3048" y="4643"/>
                  </a:lnTo>
                  <a:lnTo>
                    <a:pt x="3050" y="4622"/>
                  </a:lnTo>
                  <a:lnTo>
                    <a:pt x="3055" y="4576"/>
                  </a:lnTo>
                  <a:lnTo>
                    <a:pt x="3016" y="4565"/>
                  </a:lnTo>
                  <a:lnTo>
                    <a:pt x="2978" y="4553"/>
                  </a:lnTo>
                  <a:lnTo>
                    <a:pt x="2940" y="4541"/>
                  </a:lnTo>
                  <a:lnTo>
                    <a:pt x="2902" y="4527"/>
                  </a:lnTo>
                  <a:lnTo>
                    <a:pt x="2864" y="4513"/>
                  </a:lnTo>
                  <a:lnTo>
                    <a:pt x="2827" y="4498"/>
                  </a:lnTo>
                  <a:lnTo>
                    <a:pt x="2790" y="4481"/>
                  </a:lnTo>
                  <a:lnTo>
                    <a:pt x="2754" y="4465"/>
                  </a:lnTo>
                  <a:lnTo>
                    <a:pt x="2717" y="4448"/>
                  </a:lnTo>
                  <a:lnTo>
                    <a:pt x="2682" y="4429"/>
                  </a:lnTo>
                  <a:lnTo>
                    <a:pt x="2647" y="4410"/>
                  </a:lnTo>
                  <a:lnTo>
                    <a:pt x="2612" y="4390"/>
                  </a:lnTo>
                  <a:lnTo>
                    <a:pt x="2577" y="4369"/>
                  </a:lnTo>
                  <a:lnTo>
                    <a:pt x="2542" y="4349"/>
                  </a:lnTo>
                  <a:lnTo>
                    <a:pt x="2509" y="4327"/>
                  </a:lnTo>
                  <a:lnTo>
                    <a:pt x="2476" y="4304"/>
                  </a:lnTo>
                  <a:lnTo>
                    <a:pt x="2444" y="4280"/>
                  </a:lnTo>
                  <a:lnTo>
                    <a:pt x="2411" y="4256"/>
                  </a:lnTo>
                  <a:lnTo>
                    <a:pt x="2379" y="4231"/>
                  </a:lnTo>
                  <a:lnTo>
                    <a:pt x="2348" y="4206"/>
                  </a:lnTo>
                  <a:lnTo>
                    <a:pt x="2317" y="4180"/>
                  </a:lnTo>
                  <a:lnTo>
                    <a:pt x="2287" y="4153"/>
                  </a:lnTo>
                  <a:lnTo>
                    <a:pt x="2258" y="4126"/>
                  </a:lnTo>
                  <a:lnTo>
                    <a:pt x="2228" y="4099"/>
                  </a:lnTo>
                  <a:lnTo>
                    <a:pt x="2200" y="4069"/>
                  </a:lnTo>
                  <a:lnTo>
                    <a:pt x="2173" y="4041"/>
                  </a:lnTo>
                  <a:lnTo>
                    <a:pt x="2146" y="4011"/>
                  </a:lnTo>
                  <a:lnTo>
                    <a:pt x="2119" y="3980"/>
                  </a:lnTo>
                  <a:lnTo>
                    <a:pt x="2094" y="3950"/>
                  </a:lnTo>
                  <a:lnTo>
                    <a:pt x="2069" y="3918"/>
                  </a:lnTo>
                  <a:lnTo>
                    <a:pt x="2044" y="3887"/>
                  </a:lnTo>
                  <a:lnTo>
                    <a:pt x="2020" y="3854"/>
                  </a:lnTo>
                  <a:lnTo>
                    <a:pt x="1991" y="3861"/>
                  </a:lnTo>
                  <a:lnTo>
                    <a:pt x="1963" y="3866"/>
                  </a:lnTo>
                  <a:lnTo>
                    <a:pt x="1934" y="3871"/>
                  </a:lnTo>
                  <a:lnTo>
                    <a:pt x="1905" y="3874"/>
                  </a:lnTo>
                  <a:lnTo>
                    <a:pt x="1876" y="3876"/>
                  </a:lnTo>
                  <a:lnTo>
                    <a:pt x="1848" y="3877"/>
                  </a:lnTo>
                  <a:lnTo>
                    <a:pt x="1819" y="3876"/>
                  </a:lnTo>
                  <a:lnTo>
                    <a:pt x="1789" y="3875"/>
                  </a:lnTo>
                  <a:lnTo>
                    <a:pt x="1761" y="3873"/>
                  </a:lnTo>
                  <a:lnTo>
                    <a:pt x="1732" y="3868"/>
                  </a:lnTo>
                  <a:lnTo>
                    <a:pt x="1703" y="3863"/>
                  </a:lnTo>
                  <a:lnTo>
                    <a:pt x="1675" y="3858"/>
                  </a:lnTo>
                  <a:lnTo>
                    <a:pt x="1647" y="3850"/>
                  </a:lnTo>
                  <a:lnTo>
                    <a:pt x="1619" y="3841"/>
                  </a:lnTo>
                  <a:lnTo>
                    <a:pt x="1591" y="3831"/>
                  </a:lnTo>
                  <a:lnTo>
                    <a:pt x="1564" y="3822"/>
                  </a:lnTo>
                  <a:lnTo>
                    <a:pt x="1548" y="3814"/>
                  </a:lnTo>
                  <a:lnTo>
                    <a:pt x="1532" y="3805"/>
                  </a:lnTo>
                  <a:lnTo>
                    <a:pt x="1515" y="3797"/>
                  </a:lnTo>
                  <a:lnTo>
                    <a:pt x="1500" y="3787"/>
                  </a:lnTo>
                  <a:lnTo>
                    <a:pt x="1485" y="3777"/>
                  </a:lnTo>
                  <a:lnTo>
                    <a:pt x="1470" y="3766"/>
                  </a:lnTo>
                  <a:lnTo>
                    <a:pt x="1456" y="3754"/>
                  </a:lnTo>
                  <a:lnTo>
                    <a:pt x="1441" y="3742"/>
                  </a:lnTo>
                  <a:lnTo>
                    <a:pt x="1429" y="3729"/>
                  </a:lnTo>
                  <a:lnTo>
                    <a:pt x="1416" y="3716"/>
                  </a:lnTo>
                  <a:lnTo>
                    <a:pt x="1406" y="3702"/>
                  </a:lnTo>
                  <a:lnTo>
                    <a:pt x="1396" y="3687"/>
                  </a:lnTo>
                  <a:lnTo>
                    <a:pt x="1386" y="3672"/>
                  </a:lnTo>
                  <a:lnTo>
                    <a:pt x="1378" y="3655"/>
                  </a:lnTo>
                  <a:lnTo>
                    <a:pt x="1372" y="3638"/>
                  </a:lnTo>
                  <a:lnTo>
                    <a:pt x="1366" y="3619"/>
                  </a:lnTo>
                  <a:lnTo>
                    <a:pt x="1362" y="3599"/>
                  </a:lnTo>
                  <a:lnTo>
                    <a:pt x="1359" y="3577"/>
                  </a:lnTo>
                  <a:lnTo>
                    <a:pt x="1359" y="3556"/>
                  </a:lnTo>
                  <a:lnTo>
                    <a:pt x="1360" y="3536"/>
                  </a:lnTo>
                  <a:lnTo>
                    <a:pt x="1363" y="3514"/>
                  </a:lnTo>
                  <a:lnTo>
                    <a:pt x="1367" y="3493"/>
                  </a:lnTo>
                  <a:lnTo>
                    <a:pt x="1374" y="3474"/>
                  </a:lnTo>
                  <a:lnTo>
                    <a:pt x="1382" y="3454"/>
                  </a:lnTo>
                  <a:lnTo>
                    <a:pt x="1390" y="3435"/>
                  </a:lnTo>
                  <a:lnTo>
                    <a:pt x="1401" y="3416"/>
                  </a:lnTo>
                  <a:lnTo>
                    <a:pt x="1412" y="3398"/>
                  </a:lnTo>
                  <a:lnTo>
                    <a:pt x="1425" y="3380"/>
                  </a:lnTo>
                  <a:lnTo>
                    <a:pt x="1439" y="3364"/>
                  </a:lnTo>
                  <a:lnTo>
                    <a:pt x="1454" y="3349"/>
                  </a:lnTo>
                  <a:lnTo>
                    <a:pt x="1470" y="3335"/>
                  </a:lnTo>
                  <a:lnTo>
                    <a:pt x="1486" y="3322"/>
                  </a:lnTo>
                  <a:lnTo>
                    <a:pt x="1497" y="3313"/>
                  </a:lnTo>
                  <a:lnTo>
                    <a:pt x="1507" y="3305"/>
                  </a:lnTo>
                  <a:lnTo>
                    <a:pt x="1529" y="3292"/>
                  </a:lnTo>
                  <a:lnTo>
                    <a:pt x="1552" y="3279"/>
                  </a:lnTo>
                  <a:lnTo>
                    <a:pt x="1576" y="3268"/>
                  </a:lnTo>
                  <a:lnTo>
                    <a:pt x="1600" y="3259"/>
                  </a:lnTo>
                  <a:lnTo>
                    <a:pt x="1624" y="3249"/>
                  </a:lnTo>
                  <a:lnTo>
                    <a:pt x="1673" y="3230"/>
                  </a:lnTo>
                  <a:lnTo>
                    <a:pt x="1679" y="3224"/>
                  </a:lnTo>
                  <a:lnTo>
                    <a:pt x="1685" y="3218"/>
                  </a:lnTo>
                  <a:lnTo>
                    <a:pt x="1689" y="3211"/>
                  </a:lnTo>
                  <a:lnTo>
                    <a:pt x="1691" y="3204"/>
                  </a:lnTo>
                  <a:lnTo>
                    <a:pt x="1692" y="3197"/>
                  </a:lnTo>
                  <a:lnTo>
                    <a:pt x="1691" y="3189"/>
                  </a:lnTo>
                  <a:lnTo>
                    <a:pt x="1690" y="3181"/>
                  </a:lnTo>
                  <a:lnTo>
                    <a:pt x="1688" y="3174"/>
                  </a:lnTo>
                  <a:lnTo>
                    <a:pt x="1682" y="3159"/>
                  </a:lnTo>
                  <a:lnTo>
                    <a:pt x="1673" y="3143"/>
                  </a:lnTo>
                  <a:lnTo>
                    <a:pt x="1663" y="3129"/>
                  </a:lnTo>
                  <a:lnTo>
                    <a:pt x="1654" y="3117"/>
                  </a:lnTo>
                  <a:lnTo>
                    <a:pt x="1640" y="3101"/>
                  </a:lnTo>
                  <a:lnTo>
                    <a:pt x="1625" y="3085"/>
                  </a:lnTo>
                  <a:lnTo>
                    <a:pt x="1596" y="3055"/>
                  </a:lnTo>
                  <a:lnTo>
                    <a:pt x="1564" y="3026"/>
                  </a:lnTo>
                  <a:lnTo>
                    <a:pt x="1532" y="3000"/>
                  </a:lnTo>
                  <a:lnTo>
                    <a:pt x="1497" y="2975"/>
                  </a:lnTo>
                  <a:lnTo>
                    <a:pt x="1462" y="2951"/>
                  </a:lnTo>
                  <a:lnTo>
                    <a:pt x="1426" y="2928"/>
                  </a:lnTo>
                  <a:lnTo>
                    <a:pt x="1389" y="2908"/>
                  </a:lnTo>
                  <a:lnTo>
                    <a:pt x="1352" y="2887"/>
                  </a:lnTo>
                  <a:lnTo>
                    <a:pt x="1314" y="2867"/>
                  </a:lnTo>
                  <a:lnTo>
                    <a:pt x="1237" y="2829"/>
                  </a:lnTo>
                  <a:lnTo>
                    <a:pt x="1160" y="2793"/>
                  </a:lnTo>
                  <a:lnTo>
                    <a:pt x="1084" y="2756"/>
                  </a:lnTo>
                  <a:lnTo>
                    <a:pt x="1029" y="2727"/>
                  </a:lnTo>
                  <a:lnTo>
                    <a:pt x="977" y="2697"/>
                  </a:lnTo>
                  <a:lnTo>
                    <a:pt x="925" y="2664"/>
                  </a:lnTo>
                  <a:lnTo>
                    <a:pt x="874" y="2630"/>
                  </a:lnTo>
                  <a:lnTo>
                    <a:pt x="823" y="2596"/>
                  </a:lnTo>
                  <a:lnTo>
                    <a:pt x="774" y="2560"/>
                  </a:lnTo>
                  <a:lnTo>
                    <a:pt x="725" y="2522"/>
                  </a:lnTo>
                  <a:lnTo>
                    <a:pt x="678" y="2484"/>
                  </a:lnTo>
                  <a:lnTo>
                    <a:pt x="632" y="2443"/>
                  </a:lnTo>
                  <a:lnTo>
                    <a:pt x="586" y="2402"/>
                  </a:lnTo>
                  <a:lnTo>
                    <a:pt x="541" y="2360"/>
                  </a:lnTo>
                  <a:lnTo>
                    <a:pt x="498" y="2317"/>
                  </a:lnTo>
                  <a:lnTo>
                    <a:pt x="456" y="2273"/>
                  </a:lnTo>
                  <a:lnTo>
                    <a:pt x="414" y="2227"/>
                  </a:lnTo>
                  <a:lnTo>
                    <a:pt x="374" y="2181"/>
                  </a:lnTo>
                  <a:lnTo>
                    <a:pt x="335" y="2135"/>
                  </a:lnTo>
                  <a:lnTo>
                    <a:pt x="301" y="2090"/>
                  </a:lnTo>
                  <a:lnTo>
                    <a:pt x="267" y="2046"/>
                  </a:lnTo>
                  <a:lnTo>
                    <a:pt x="236" y="1999"/>
                  </a:lnTo>
                  <a:lnTo>
                    <a:pt x="206" y="1952"/>
                  </a:lnTo>
                  <a:lnTo>
                    <a:pt x="176" y="1903"/>
                  </a:lnTo>
                  <a:lnTo>
                    <a:pt x="148" y="1854"/>
                  </a:lnTo>
                  <a:lnTo>
                    <a:pt x="123" y="1804"/>
                  </a:lnTo>
                  <a:lnTo>
                    <a:pt x="99" y="1753"/>
                  </a:lnTo>
                  <a:lnTo>
                    <a:pt x="77" y="1701"/>
                  </a:lnTo>
                  <a:lnTo>
                    <a:pt x="58" y="1649"/>
                  </a:lnTo>
                  <a:lnTo>
                    <a:pt x="49" y="1623"/>
                  </a:lnTo>
                  <a:lnTo>
                    <a:pt x="41" y="1596"/>
                  </a:lnTo>
                  <a:lnTo>
                    <a:pt x="34" y="1568"/>
                  </a:lnTo>
                  <a:lnTo>
                    <a:pt x="27" y="1541"/>
                  </a:lnTo>
                  <a:lnTo>
                    <a:pt x="21" y="1514"/>
                  </a:lnTo>
                  <a:lnTo>
                    <a:pt x="16" y="1487"/>
                  </a:lnTo>
                  <a:lnTo>
                    <a:pt x="11" y="1459"/>
                  </a:lnTo>
                  <a:lnTo>
                    <a:pt x="8" y="1431"/>
                  </a:lnTo>
                  <a:lnTo>
                    <a:pt x="4" y="1403"/>
                  </a:lnTo>
                  <a:lnTo>
                    <a:pt x="2" y="1375"/>
                  </a:lnTo>
                  <a:lnTo>
                    <a:pt x="1" y="1347"/>
                  </a:lnTo>
                  <a:lnTo>
                    <a:pt x="0" y="1318"/>
                  </a:lnTo>
                  <a:lnTo>
                    <a:pt x="1" y="1286"/>
                  </a:lnTo>
                  <a:lnTo>
                    <a:pt x="4" y="1252"/>
                  </a:lnTo>
                  <a:lnTo>
                    <a:pt x="8" y="1217"/>
                  </a:lnTo>
                  <a:lnTo>
                    <a:pt x="12" y="1184"/>
                  </a:lnTo>
                  <a:lnTo>
                    <a:pt x="19" y="1150"/>
                  </a:lnTo>
                  <a:lnTo>
                    <a:pt x="26" y="1116"/>
                  </a:lnTo>
                  <a:lnTo>
                    <a:pt x="35" y="1084"/>
                  </a:lnTo>
                  <a:lnTo>
                    <a:pt x="47" y="1051"/>
                  </a:lnTo>
                  <a:lnTo>
                    <a:pt x="60" y="1021"/>
                  </a:lnTo>
                  <a:lnTo>
                    <a:pt x="75" y="990"/>
                  </a:lnTo>
                  <a:lnTo>
                    <a:pt x="83" y="976"/>
                  </a:lnTo>
                  <a:lnTo>
                    <a:pt x="92" y="962"/>
                  </a:lnTo>
                  <a:lnTo>
                    <a:pt x="101" y="948"/>
                  </a:lnTo>
                  <a:lnTo>
                    <a:pt x="112" y="935"/>
                  </a:lnTo>
                  <a:lnTo>
                    <a:pt x="123" y="923"/>
                  </a:lnTo>
                  <a:lnTo>
                    <a:pt x="134" y="910"/>
                  </a:lnTo>
                  <a:lnTo>
                    <a:pt x="146" y="899"/>
                  </a:lnTo>
                  <a:lnTo>
                    <a:pt x="159" y="887"/>
                  </a:lnTo>
                  <a:lnTo>
                    <a:pt x="172" y="877"/>
                  </a:lnTo>
                  <a:lnTo>
                    <a:pt x="186" y="867"/>
                  </a:lnTo>
                  <a:lnTo>
                    <a:pt x="201" y="858"/>
                  </a:lnTo>
                  <a:lnTo>
                    <a:pt x="217" y="849"/>
                  </a:lnTo>
                  <a:lnTo>
                    <a:pt x="215" y="829"/>
                  </a:lnTo>
                  <a:lnTo>
                    <a:pt x="214" y="811"/>
                  </a:lnTo>
                  <a:lnTo>
                    <a:pt x="215" y="791"/>
                  </a:lnTo>
                  <a:lnTo>
                    <a:pt x="217" y="772"/>
                  </a:lnTo>
                  <a:lnTo>
                    <a:pt x="221" y="753"/>
                  </a:lnTo>
                  <a:lnTo>
                    <a:pt x="225" y="735"/>
                  </a:lnTo>
                  <a:lnTo>
                    <a:pt x="231" y="716"/>
                  </a:lnTo>
                  <a:lnTo>
                    <a:pt x="237" y="698"/>
                  </a:lnTo>
                  <a:lnTo>
                    <a:pt x="245" y="680"/>
                  </a:lnTo>
                  <a:lnTo>
                    <a:pt x="253" y="663"/>
                  </a:lnTo>
                  <a:lnTo>
                    <a:pt x="263" y="647"/>
                  </a:lnTo>
                  <a:lnTo>
                    <a:pt x="274" y="631"/>
                  </a:lnTo>
                  <a:lnTo>
                    <a:pt x="286" y="616"/>
                  </a:lnTo>
                  <a:lnTo>
                    <a:pt x="299" y="601"/>
                  </a:lnTo>
                  <a:lnTo>
                    <a:pt x="312" y="588"/>
                  </a:lnTo>
                  <a:lnTo>
                    <a:pt x="327" y="575"/>
                  </a:lnTo>
                  <a:lnTo>
                    <a:pt x="353" y="554"/>
                  </a:lnTo>
                  <a:lnTo>
                    <a:pt x="381" y="536"/>
                  </a:lnTo>
                  <a:lnTo>
                    <a:pt x="409" y="519"/>
                  </a:lnTo>
                  <a:lnTo>
                    <a:pt x="438" y="505"/>
                  </a:lnTo>
                  <a:lnTo>
                    <a:pt x="469" y="493"/>
                  </a:lnTo>
                  <a:lnTo>
                    <a:pt x="500" y="484"/>
                  </a:lnTo>
                  <a:lnTo>
                    <a:pt x="532" y="475"/>
                  </a:lnTo>
                  <a:lnTo>
                    <a:pt x="564" y="468"/>
                  </a:lnTo>
                  <a:lnTo>
                    <a:pt x="597" y="464"/>
                  </a:lnTo>
                  <a:lnTo>
                    <a:pt x="629" y="461"/>
                  </a:lnTo>
                  <a:lnTo>
                    <a:pt x="663" y="460"/>
                  </a:lnTo>
                  <a:lnTo>
                    <a:pt x="696" y="460"/>
                  </a:lnTo>
                  <a:lnTo>
                    <a:pt x="729" y="462"/>
                  </a:lnTo>
                  <a:lnTo>
                    <a:pt x="762" y="466"/>
                  </a:lnTo>
                  <a:lnTo>
                    <a:pt x="795" y="471"/>
                  </a:lnTo>
                  <a:lnTo>
                    <a:pt x="826" y="477"/>
                  </a:lnTo>
                  <a:lnTo>
                    <a:pt x="853" y="485"/>
                  </a:lnTo>
                  <a:lnTo>
                    <a:pt x="879" y="493"/>
                  </a:lnTo>
                  <a:lnTo>
                    <a:pt x="904" y="504"/>
                  </a:lnTo>
                  <a:lnTo>
                    <a:pt x="931" y="516"/>
                  </a:lnTo>
                  <a:lnTo>
                    <a:pt x="954" y="529"/>
                  </a:lnTo>
                  <a:lnTo>
                    <a:pt x="978" y="544"/>
                  </a:lnTo>
                  <a:lnTo>
                    <a:pt x="1000" y="561"/>
                  </a:lnTo>
                  <a:lnTo>
                    <a:pt x="1022" y="578"/>
                  </a:lnTo>
                  <a:lnTo>
                    <a:pt x="1041" y="598"/>
                  </a:lnTo>
                  <a:lnTo>
                    <a:pt x="1060" y="617"/>
                  </a:lnTo>
                  <a:lnTo>
                    <a:pt x="1077" y="639"/>
                  </a:lnTo>
                  <a:lnTo>
                    <a:pt x="1091" y="662"/>
                  </a:lnTo>
                  <a:lnTo>
                    <a:pt x="1104" y="687"/>
                  </a:lnTo>
                  <a:lnTo>
                    <a:pt x="1116" y="712"/>
                  </a:lnTo>
                  <a:lnTo>
                    <a:pt x="1125" y="738"/>
                  </a:lnTo>
                  <a:lnTo>
                    <a:pt x="1128" y="752"/>
                  </a:lnTo>
                  <a:lnTo>
                    <a:pt x="1131" y="766"/>
                  </a:lnTo>
                  <a:lnTo>
                    <a:pt x="1172" y="779"/>
                  </a:lnTo>
                  <a:lnTo>
                    <a:pt x="1211" y="793"/>
                  </a:lnTo>
                  <a:lnTo>
                    <a:pt x="1251" y="809"/>
                  </a:lnTo>
                  <a:lnTo>
                    <a:pt x="1290" y="825"/>
                  </a:lnTo>
                  <a:lnTo>
                    <a:pt x="1369" y="858"/>
                  </a:lnTo>
                  <a:lnTo>
                    <a:pt x="1446" y="892"/>
                  </a:lnTo>
                  <a:lnTo>
                    <a:pt x="1436" y="822"/>
                  </a:lnTo>
                  <a:lnTo>
                    <a:pt x="1427" y="750"/>
                  </a:lnTo>
                  <a:lnTo>
                    <a:pt x="1410" y="606"/>
                  </a:lnTo>
                  <a:lnTo>
                    <a:pt x="1388" y="608"/>
                  </a:lnTo>
                  <a:lnTo>
                    <a:pt x="1366" y="608"/>
                  </a:lnTo>
                  <a:lnTo>
                    <a:pt x="1345" y="605"/>
                  </a:lnTo>
                  <a:lnTo>
                    <a:pt x="1323" y="603"/>
                  </a:lnTo>
                  <a:lnTo>
                    <a:pt x="1301" y="599"/>
                  </a:lnTo>
                  <a:lnTo>
                    <a:pt x="1279" y="593"/>
                  </a:lnTo>
                  <a:lnTo>
                    <a:pt x="1259" y="586"/>
                  </a:lnTo>
                  <a:lnTo>
                    <a:pt x="1239" y="578"/>
                  </a:lnTo>
                  <a:lnTo>
                    <a:pt x="1220" y="568"/>
                  </a:lnTo>
                  <a:lnTo>
                    <a:pt x="1200" y="558"/>
                  </a:lnTo>
                  <a:lnTo>
                    <a:pt x="1183" y="546"/>
                  </a:lnTo>
                  <a:lnTo>
                    <a:pt x="1165" y="531"/>
                  </a:lnTo>
                  <a:lnTo>
                    <a:pt x="1149" y="517"/>
                  </a:lnTo>
                  <a:lnTo>
                    <a:pt x="1135" y="501"/>
                  </a:lnTo>
                  <a:lnTo>
                    <a:pt x="1121" y="484"/>
                  </a:lnTo>
                  <a:lnTo>
                    <a:pt x="1109" y="465"/>
                  </a:lnTo>
                  <a:lnTo>
                    <a:pt x="1102" y="453"/>
                  </a:lnTo>
                  <a:lnTo>
                    <a:pt x="1096" y="442"/>
                  </a:lnTo>
                  <a:lnTo>
                    <a:pt x="1084" y="418"/>
                  </a:lnTo>
                  <a:lnTo>
                    <a:pt x="1075" y="393"/>
                  </a:lnTo>
                  <a:lnTo>
                    <a:pt x="1069" y="367"/>
                  </a:lnTo>
                  <a:lnTo>
                    <a:pt x="1064" y="341"/>
                  </a:lnTo>
                  <a:lnTo>
                    <a:pt x="1062" y="315"/>
                  </a:lnTo>
                  <a:lnTo>
                    <a:pt x="1063" y="289"/>
                  </a:lnTo>
                  <a:lnTo>
                    <a:pt x="1065" y="263"/>
                  </a:lnTo>
                  <a:lnTo>
                    <a:pt x="1070" y="237"/>
                  </a:lnTo>
                  <a:lnTo>
                    <a:pt x="1076" y="211"/>
                  </a:lnTo>
                  <a:lnTo>
                    <a:pt x="1086" y="186"/>
                  </a:lnTo>
                  <a:lnTo>
                    <a:pt x="1097" y="162"/>
                  </a:lnTo>
                  <a:lnTo>
                    <a:pt x="1110" y="139"/>
                  </a:lnTo>
                  <a:lnTo>
                    <a:pt x="1125" y="118"/>
                  </a:lnTo>
                  <a:lnTo>
                    <a:pt x="1134" y="108"/>
                  </a:lnTo>
                  <a:lnTo>
                    <a:pt x="1142" y="98"/>
                  </a:lnTo>
                  <a:lnTo>
                    <a:pt x="1152" y="89"/>
                  </a:lnTo>
                  <a:lnTo>
                    <a:pt x="1162" y="79"/>
                  </a:lnTo>
                  <a:close/>
                  <a:moveTo>
                    <a:pt x="925" y="1586"/>
                  </a:moveTo>
                  <a:lnTo>
                    <a:pt x="925" y="1586"/>
                  </a:lnTo>
                  <a:lnTo>
                    <a:pt x="917" y="1609"/>
                  </a:lnTo>
                  <a:lnTo>
                    <a:pt x="912" y="1631"/>
                  </a:lnTo>
                  <a:lnTo>
                    <a:pt x="910" y="1654"/>
                  </a:lnTo>
                  <a:lnTo>
                    <a:pt x="909" y="1677"/>
                  </a:lnTo>
                  <a:lnTo>
                    <a:pt x="910" y="1700"/>
                  </a:lnTo>
                  <a:lnTo>
                    <a:pt x="913" y="1723"/>
                  </a:lnTo>
                  <a:lnTo>
                    <a:pt x="917" y="1746"/>
                  </a:lnTo>
                  <a:lnTo>
                    <a:pt x="924" y="1768"/>
                  </a:lnTo>
                  <a:lnTo>
                    <a:pt x="932" y="1790"/>
                  </a:lnTo>
                  <a:lnTo>
                    <a:pt x="940" y="1813"/>
                  </a:lnTo>
                  <a:lnTo>
                    <a:pt x="950" y="1834"/>
                  </a:lnTo>
                  <a:lnTo>
                    <a:pt x="961" y="1855"/>
                  </a:lnTo>
                  <a:lnTo>
                    <a:pt x="972" y="1876"/>
                  </a:lnTo>
                  <a:lnTo>
                    <a:pt x="984" y="1897"/>
                  </a:lnTo>
                  <a:lnTo>
                    <a:pt x="1009" y="1935"/>
                  </a:lnTo>
                  <a:lnTo>
                    <a:pt x="1039" y="1976"/>
                  </a:lnTo>
                  <a:lnTo>
                    <a:pt x="1071" y="2015"/>
                  </a:lnTo>
                  <a:lnTo>
                    <a:pt x="1104" y="2053"/>
                  </a:lnTo>
                  <a:lnTo>
                    <a:pt x="1139" y="2090"/>
                  </a:lnTo>
                  <a:lnTo>
                    <a:pt x="1176" y="2125"/>
                  </a:lnTo>
                  <a:lnTo>
                    <a:pt x="1213" y="2160"/>
                  </a:lnTo>
                  <a:lnTo>
                    <a:pt x="1252" y="2192"/>
                  </a:lnTo>
                  <a:lnTo>
                    <a:pt x="1291" y="2224"/>
                  </a:lnTo>
                  <a:lnTo>
                    <a:pt x="1332" y="2254"/>
                  </a:lnTo>
                  <a:lnTo>
                    <a:pt x="1373" y="2285"/>
                  </a:lnTo>
                  <a:lnTo>
                    <a:pt x="1415" y="2313"/>
                  </a:lnTo>
                  <a:lnTo>
                    <a:pt x="1458" y="2341"/>
                  </a:lnTo>
                  <a:lnTo>
                    <a:pt x="1501" y="2367"/>
                  </a:lnTo>
                  <a:lnTo>
                    <a:pt x="1545" y="2393"/>
                  </a:lnTo>
                  <a:lnTo>
                    <a:pt x="1589" y="2419"/>
                  </a:lnTo>
                  <a:lnTo>
                    <a:pt x="1634" y="2443"/>
                  </a:lnTo>
                  <a:lnTo>
                    <a:pt x="1540" y="1683"/>
                  </a:lnTo>
                  <a:lnTo>
                    <a:pt x="1517" y="1669"/>
                  </a:lnTo>
                  <a:lnTo>
                    <a:pt x="1496" y="1656"/>
                  </a:lnTo>
                  <a:lnTo>
                    <a:pt x="1474" y="1642"/>
                  </a:lnTo>
                  <a:lnTo>
                    <a:pt x="1452" y="1628"/>
                  </a:lnTo>
                  <a:lnTo>
                    <a:pt x="1411" y="1598"/>
                  </a:lnTo>
                  <a:lnTo>
                    <a:pt x="1370" y="1566"/>
                  </a:lnTo>
                  <a:lnTo>
                    <a:pt x="1328" y="1536"/>
                  </a:lnTo>
                  <a:lnTo>
                    <a:pt x="1287" y="1505"/>
                  </a:lnTo>
                  <a:lnTo>
                    <a:pt x="1265" y="1491"/>
                  </a:lnTo>
                  <a:lnTo>
                    <a:pt x="1244" y="1477"/>
                  </a:lnTo>
                  <a:lnTo>
                    <a:pt x="1221" y="1465"/>
                  </a:lnTo>
                  <a:lnTo>
                    <a:pt x="1198" y="1453"/>
                  </a:lnTo>
                  <a:lnTo>
                    <a:pt x="1188" y="1448"/>
                  </a:lnTo>
                  <a:lnTo>
                    <a:pt x="1177" y="1444"/>
                  </a:lnTo>
                  <a:lnTo>
                    <a:pt x="1167" y="1441"/>
                  </a:lnTo>
                  <a:lnTo>
                    <a:pt x="1157" y="1439"/>
                  </a:lnTo>
                  <a:lnTo>
                    <a:pt x="1147" y="1437"/>
                  </a:lnTo>
                  <a:lnTo>
                    <a:pt x="1136" y="1436"/>
                  </a:lnTo>
                  <a:lnTo>
                    <a:pt x="1126" y="1436"/>
                  </a:lnTo>
                  <a:lnTo>
                    <a:pt x="1115" y="1436"/>
                  </a:lnTo>
                  <a:lnTo>
                    <a:pt x="1096" y="1439"/>
                  </a:lnTo>
                  <a:lnTo>
                    <a:pt x="1075" y="1444"/>
                  </a:lnTo>
                  <a:lnTo>
                    <a:pt x="1056" y="1452"/>
                  </a:lnTo>
                  <a:lnTo>
                    <a:pt x="1037" y="1462"/>
                  </a:lnTo>
                  <a:lnTo>
                    <a:pt x="1019" y="1473"/>
                  </a:lnTo>
                  <a:lnTo>
                    <a:pt x="1002" y="1486"/>
                  </a:lnTo>
                  <a:lnTo>
                    <a:pt x="986" y="1500"/>
                  </a:lnTo>
                  <a:lnTo>
                    <a:pt x="971" y="1515"/>
                  </a:lnTo>
                  <a:lnTo>
                    <a:pt x="957" y="1533"/>
                  </a:lnTo>
                  <a:lnTo>
                    <a:pt x="945" y="1550"/>
                  </a:lnTo>
                  <a:lnTo>
                    <a:pt x="934" y="1567"/>
                  </a:lnTo>
                  <a:lnTo>
                    <a:pt x="925" y="1586"/>
                  </a:lnTo>
                  <a:close/>
                  <a:moveTo>
                    <a:pt x="6110" y="1456"/>
                  </a:moveTo>
                  <a:lnTo>
                    <a:pt x="6110" y="1456"/>
                  </a:lnTo>
                  <a:lnTo>
                    <a:pt x="6088" y="1468"/>
                  </a:lnTo>
                  <a:lnTo>
                    <a:pt x="6065" y="1481"/>
                  </a:lnTo>
                  <a:lnTo>
                    <a:pt x="6045" y="1494"/>
                  </a:lnTo>
                  <a:lnTo>
                    <a:pt x="6023" y="1509"/>
                  </a:lnTo>
                  <a:lnTo>
                    <a:pt x="5983" y="1538"/>
                  </a:lnTo>
                  <a:lnTo>
                    <a:pt x="5941" y="1568"/>
                  </a:lnTo>
                  <a:lnTo>
                    <a:pt x="5901" y="1599"/>
                  </a:lnTo>
                  <a:lnTo>
                    <a:pt x="5861" y="1629"/>
                  </a:lnTo>
                  <a:lnTo>
                    <a:pt x="5840" y="1643"/>
                  </a:lnTo>
                  <a:lnTo>
                    <a:pt x="5818" y="1658"/>
                  </a:lnTo>
                  <a:lnTo>
                    <a:pt x="5797" y="1671"/>
                  </a:lnTo>
                  <a:lnTo>
                    <a:pt x="5775" y="1683"/>
                  </a:lnTo>
                  <a:lnTo>
                    <a:pt x="5751" y="1873"/>
                  </a:lnTo>
                  <a:lnTo>
                    <a:pt x="5727" y="2063"/>
                  </a:lnTo>
                  <a:lnTo>
                    <a:pt x="5683" y="2443"/>
                  </a:lnTo>
                  <a:lnTo>
                    <a:pt x="5743" y="2410"/>
                  </a:lnTo>
                  <a:lnTo>
                    <a:pt x="5804" y="2374"/>
                  </a:lnTo>
                  <a:lnTo>
                    <a:pt x="5863" y="2337"/>
                  </a:lnTo>
                  <a:lnTo>
                    <a:pt x="5922" y="2298"/>
                  </a:lnTo>
                  <a:lnTo>
                    <a:pt x="5979" y="2258"/>
                  </a:lnTo>
                  <a:lnTo>
                    <a:pt x="6008" y="2236"/>
                  </a:lnTo>
                  <a:lnTo>
                    <a:pt x="6035" y="2214"/>
                  </a:lnTo>
                  <a:lnTo>
                    <a:pt x="6063" y="2192"/>
                  </a:lnTo>
                  <a:lnTo>
                    <a:pt x="6089" y="2169"/>
                  </a:lnTo>
                  <a:lnTo>
                    <a:pt x="6116" y="2147"/>
                  </a:lnTo>
                  <a:lnTo>
                    <a:pt x="6141" y="2123"/>
                  </a:lnTo>
                  <a:lnTo>
                    <a:pt x="6186" y="2078"/>
                  </a:lnTo>
                  <a:lnTo>
                    <a:pt x="6208" y="2055"/>
                  </a:lnTo>
                  <a:lnTo>
                    <a:pt x="6229" y="2033"/>
                  </a:lnTo>
                  <a:lnTo>
                    <a:pt x="6250" y="2009"/>
                  </a:lnTo>
                  <a:lnTo>
                    <a:pt x="6271" y="1984"/>
                  </a:lnTo>
                  <a:lnTo>
                    <a:pt x="6289" y="1959"/>
                  </a:lnTo>
                  <a:lnTo>
                    <a:pt x="6308" y="1933"/>
                  </a:lnTo>
                  <a:lnTo>
                    <a:pt x="6325" y="1906"/>
                  </a:lnTo>
                  <a:lnTo>
                    <a:pt x="6341" y="1879"/>
                  </a:lnTo>
                  <a:lnTo>
                    <a:pt x="6355" y="1851"/>
                  </a:lnTo>
                  <a:lnTo>
                    <a:pt x="6368" y="1823"/>
                  </a:lnTo>
                  <a:lnTo>
                    <a:pt x="6380" y="1793"/>
                  </a:lnTo>
                  <a:lnTo>
                    <a:pt x="6390" y="1764"/>
                  </a:lnTo>
                  <a:lnTo>
                    <a:pt x="6398" y="1734"/>
                  </a:lnTo>
                  <a:lnTo>
                    <a:pt x="6404" y="1702"/>
                  </a:lnTo>
                  <a:lnTo>
                    <a:pt x="6406" y="1688"/>
                  </a:lnTo>
                  <a:lnTo>
                    <a:pt x="6406" y="1674"/>
                  </a:lnTo>
                  <a:lnTo>
                    <a:pt x="6406" y="1659"/>
                  </a:lnTo>
                  <a:lnTo>
                    <a:pt x="6405" y="1644"/>
                  </a:lnTo>
                  <a:lnTo>
                    <a:pt x="6403" y="1630"/>
                  </a:lnTo>
                  <a:lnTo>
                    <a:pt x="6400" y="1616"/>
                  </a:lnTo>
                  <a:lnTo>
                    <a:pt x="6396" y="1602"/>
                  </a:lnTo>
                  <a:lnTo>
                    <a:pt x="6390" y="1589"/>
                  </a:lnTo>
                  <a:lnTo>
                    <a:pt x="6385" y="1575"/>
                  </a:lnTo>
                  <a:lnTo>
                    <a:pt x="6378" y="1562"/>
                  </a:lnTo>
                  <a:lnTo>
                    <a:pt x="6371" y="1550"/>
                  </a:lnTo>
                  <a:lnTo>
                    <a:pt x="6362" y="1537"/>
                  </a:lnTo>
                  <a:lnTo>
                    <a:pt x="6353" y="1525"/>
                  </a:lnTo>
                  <a:lnTo>
                    <a:pt x="6343" y="1514"/>
                  </a:lnTo>
                  <a:lnTo>
                    <a:pt x="6334" y="1503"/>
                  </a:lnTo>
                  <a:lnTo>
                    <a:pt x="6323" y="1493"/>
                  </a:lnTo>
                  <a:lnTo>
                    <a:pt x="6312" y="1484"/>
                  </a:lnTo>
                  <a:lnTo>
                    <a:pt x="6300" y="1475"/>
                  </a:lnTo>
                  <a:lnTo>
                    <a:pt x="6288" y="1467"/>
                  </a:lnTo>
                  <a:lnTo>
                    <a:pt x="6276" y="1460"/>
                  </a:lnTo>
                  <a:lnTo>
                    <a:pt x="6263" y="1453"/>
                  </a:lnTo>
                  <a:lnTo>
                    <a:pt x="6250" y="1449"/>
                  </a:lnTo>
                  <a:lnTo>
                    <a:pt x="6236" y="1444"/>
                  </a:lnTo>
                  <a:lnTo>
                    <a:pt x="6223" y="1440"/>
                  </a:lnTo>
                  <a:lnTo>
                    <a:pt x="6209" y="1438"/>
                  </a:lnTo>
                  <a:lnTo>
                    <a:pt x="6195" y="1437"/>
                  </a:lnTo>
                  <a:lnTo>
                    <a:pt x="6180" y="1437"/>
                  </a:lnTo>
                  <a:lnTo>
                    <a:pt x="6166" y="1438"/>
                  </a:lnTo>
                  <a:lnTo>
                    <a:pt x="6152" y="1441"/>
                  </a:lnTo>
                  <a:lnTo>
                    <a:pt x="6138" y="1444"/>
                  </a:lnTo>
                  <a:lnTo>
                    <a:pt x="6124" y="1450"/>
                  </a:lnTo>
                  <a:lnTo>
                    <a:pt x="6110" y="1456"/>
                  </a:lnTo>
                  <a:close/>
                </a:path>
              </a:pathLst>
            </a:custGeom>
            <a:solidFill>
              <a:sysClr val="window" lastClr="FFFFFF"/>
            </a:solidFill>
            <a:ln>
              <a:noFill/>
            </a:ln>
          </p:spPr>
          <p:txBody>
            <a:bodyPr bIns="900000" anchor="ctr">
              <a:normAutofit fontScale="25000" lnSpcReduction="20000"/>
              <a:scene3d>
                <a:camera prst="orthographicFront"/>
                <a:lightRig rig="threePt" dir="t"/>
              </a:scene3d>
              <a:sp3d>
                <a:contourClr>
                  <a:srgbClr val="FFFFFF"/>
                </a:contourClr>
              </a:sp3d>
            </a:bodyPr>
            <a:lstStyle/>
            <a:p>
              <a:pPr algn="ctr">
                <a:defRPr/>
              </a:pPr>
              <a:endParaRPr lang="zh-CN" altLang="en-US" dirty="0">
                <a:solidFill>
                  <a:srgbClr val="FFFFFF"/>
                </a:solidFill>
                <a:sym typeface="Arial" panose="020B0604020202020204" pitchFamily="34" charset="0"/>
              </a:endParaRPr>
            </a:p>
          </p:txBody>
        </p:sp>
      </p:grpSp>
      <p:grpSp>
        <p:nvGrpSpPr>
          <p:cNvPr id="30" name="组合 29"/>
          <p:cNvGrpSpPr/>
          <p:nvPr>
            <p:custDataLst>
              <p:tags r:id="rId6"/>
            </p:custDataLst>
          </p:nvPr>
        </p:nvGrpSpPr>
        <p:grpSpPr>
          <a:xfrm>
            <a:off x="3254771" y="1647020"/>
            <a:ext cx="2292252" cy="421584"/>
            <a:chOff x="3403600" y="1970870"/>
            <a:chExt cx="1257300" cy="421584"/>
          </a:xfrm>
        </p:grpSpPr>
        <p:cxnSp>
          <p:nvCxnSpPr>
            <p:cNvPr id="31" name="直接连接符 30"/>
            <p:cNvCxnSpPr/>
            <p:nvPr>
              <p:custDataLst>
                <p:tags r:id="rId7"/>
              </p:custDataLst>
            </p:nvPr>
          </p:nvCxnSpPr>
          <p:spPr>
            <a:xfrm flipH="1">
              <a:off x="4394201" y="2392454"/>
              <a:ext cx="266699" cy="0"/>
            </a:xfrm>
            <a:prstGeom prst="line">
              <a:avLst/>
            </a:prstGeom>
            <a:noFill/>
            <a:ln w="9525" cap="flat" cmpd="sng" algn="ctr">
              <a:solidFill>
                <a:sysClr val="windowText" lastClr="000000">
                  <a:lumMod val="65000"/>
                  <a:lumOff val="35000"/>
                </a:sysClr>
              </a:solidFill>
              <a:prstDash val="solid"/>
              <a:miter lim="800000"/>
            </a:ln>
            <a:effectLst/>
          </p:spPr>
        </p:cxnSp>
        <p:cxnSp>
          <p:nvCxnSpPr>
            <p:cNvPr id="32" name="直接连接符 31"/>
            <p:cNvCxnSpPr/>
            <p:nvPr>
              <p:custDataLst>
                <p:tags r:id="rId8"/>
              </p:custDataLst>
            </p:nvPr>
          </p:nvCxnSpPr>
          <p:spPr>
            <a:xfrm flipV="1">
              <a:off x="4394200" y="1970870"/>
              <a:ext cx="0" cy="421584"/>
            </a:xfrm>
            <a:prstGeom prst="line">
              <a:avLst/>
            </a:prstGeom>
            <a:noFill/>
            <a:ln w="9525" cap="flat" cmpd="sng" algn="ctr">
              <a:solidFill>
                <a:sysClr val="windowText" lastClr="000000">
                  <a:lumMod val="65000"/>
                  <a:lumOff val="35000"/>
                </a:sysClr>
              </a:solidFill>
              <a:prstDash val="solid"/>
              <a:miter lim="800000"/>
            </a:ln>
            <a:effectLst/>
          </p:spPr>
        </p:cxnSp>
        <p:cxnSp>
          <p:nvCxnSpPr>
            <p:cNvPr id="33" name="直接连接符 32"/>
            <p:cNvCxnSpPr/>
            <p:nvPr>
              <p:custDataLst>
                <p:tags r:id="rId9"/>
              </p:custDataLst>
            </p:nvPr>
          </p:nvCxnSpPr>
          <p:spPr>
            <a:xfrm flipH="1">
              <a:off x="3403600" y="1970870"/>
              <a:ext cx="990600" cy="0"/>
            </a:xfrm>
            <a:prstGeom prst="line">
              <a:avLst/>
            </a:prstGeom>
            <a:noFill/>
            <a:ln w="9525" cap="flat" cmpd="sng" algn="ctr">
              <a:solidFill>
                <a:sysClr val="windowText" lastClr="000000">
                  <a:lumMod val="65000"/>
                  <a:lumOff val="35000"/>
                </a:sysClr>
              </a:solidFill>
              <a:prstDash val="solid"/>
              <a:miter lim="800000"/>
              <a:tailEnd type="oval"/>
            </a:ln>
            <a:effectLst/>
          </p:spPr>
        </p:cxnSp>
      </p:grpSp>
      <p:cxnSp>
        <p:nvCxnSpPr>
          <p:cNvPr id="34" name="直接连接符 33"/>
          <p:cNvCxnSpPr/>
          <p:nvPr>
            <p:custDataLst>
              <p:tags r:id="rId10"/>
            </p:custDataLst>
          </p:nvPr>
        </p:nvCxnSpPr>
        <p:spPr>
          <a:xfrm flipH="1">
            <a:off x="3254772" y="3284984"/>
            <a:ext cx="615949" cy="0"/>
          </a:xfrm>
          <a:prstGeom prst="line">
            <a:avLst/>
          </a:prstGeom>
          <a:noFill/>
          <a:ln w="9525" cap="flat" cmpd="sng" algn="ctr">
            <a:solidFill>
              <a:sysClr val="windowText" lastClr="000000">
                <a:lumMod val="65000"/>
                <a:lumOff val="35000"/>
              </a:sysClr>
            </a:solidFill>
            <a:prstDash val="solid"/>
            <a:miter lim="800000"/>
            <a:tailEnd type="oval"/>
          </a:ln>
          <a:effectLst/>
        </p:spPr>
      </p:cxnSp>
      <p:sp>
        <p:nvSpPr>
          <p:cNvPr id="38" name="文本框 37"/>
          <p:cNvSpPr txBox="1"/>
          <p:nvPr>
            <p:custDataLst>
              <p:tags r:id="rId11"/>
            </p:custDataLst>
          </p:nvPr>
        </p:nvSpPr>
        <p:spPr>
          <a:xfrm>
            <a:off x="1248123" y="1785763"/>
            <a:ext cx="1861200" cy="1149483"/>
          </a:xfrm>
          <a:prstGeom prst="rect">
            <a:avLst/>
          </a:prstGeom>
          <a:noFill/>
        </p:spPr>
        <p:txBody>
          <a:bodyPr wrap="square" rtlCol="0"/>
          <a:lstStyle/>
          <a:p>
            <a:pPr algn="just">
              <a:lnSpc>
                <a:spcPct val="120000"/>
              </a:lnSpc>
            </a:pPr>
            <a:r>
              <a:rPr lang="en-US" altLang="zh-CN"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水管温度传感器共</a:t>
            </a:r>
            <a:r>
              <a:rPr 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88</a:t>
            </a:r>
            <a:r>
              <a:rPr lang="zh-CN" altLang="en-US"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个，安装</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于空调机房、冷冻站进出水管道上。</a:t>
            </a:r>
            <a:endPar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endParaRPr>
          </a:p>
        </p:txBody>
      </p:sp>
      <p:sp>
        <p:nvSpPr>
          <p:cNvPr id="39" name="文本框 38"/>
          <p:cNvSpPr txBox="1"/>
          <p:nvPr>
            <p:custDataLst>
              <p:tags r:id="rId12"/>
            </p:custDataLst>
          </p:nvPr>
        </p:nvSpPr>
        <p:spPr>
          <a:xfrm>
            <a:off x="1033185" y="1428750"/>
            <a:ext cx="2182495" cy="400050"/>
          </a:xfrm>
          <a:prstGeom prst="rect">
            <a:avLst/>
          </a:prstGeom>
          <a:noFill/>
        </p:spPr>
        <p:txBody>
          <a:bodyPr wrap="square" rtlCol="0">
            <a:normAutofit fontScale="90000"/>
            <a:scene3d>
              <a:camera prst="orthographicFront"/>
              <a:lightRig rig="threePt" dir="t"/>
            </a:scene3d>
          </a:bodyPr>
          <a:lstStyle/>
          <a:p>
            <a:pPr algn="r"/>
            <a:r>
              <a:rPr lang="zh-CN" altLang="en-US"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水管温度传感器配置</a:t>
            </a:r>
            <a:endParaRPr lang="zh-CN" altLang="en-US"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sp>
        <p:nvSpPr>
          <p:cNvPr id="40" name="文本框 39"/>
          <p:cNvSpPr txBox="1"/>
          <p:nvPr>
            <p:custDataLst>
              <p:tags r:id="rId13"/>
            </p:custDataLst>
          </p:nvPr>
        </p:nvSpPr>
        <p:spPr>
          <a:xfrm>
            <a:off x="1248123" y="3468117"/>
            <a:ext cx="1861200" cy="1149483"/>
          </a:xfrm>
          <a:prstGeom prst="rect">
            <a:avLst/>
          </a:prstGeom>
          <a:noFill/>
        </p:spPr>
        <p:txBody>
          <a:bodyPr wrap="square" rtlCol="0">
            <a:normAutofit fontScale="92500" lnSpcReduction="10000"/>
          </a:bodyPr>
          <a:lstStyle/>
          <a:p>
            <a:pPr algn="just">
              <a:lnSpc>
                <a:spcPct val="120000"/>
              </a:lnSpc>
            </a:pPr>
            <a:r>
              <a:rPr lang="en-US" altLang="zh-CN"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液体压力变送器共</a:t>
            </a:r>
            <a:r>
              <a:rPr lang="en-US" altLang="zh-CN"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180</a:t>
            </a:r>
            <a:r>
              <a:rPr lang="zh-CN" altLang="en-US"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个，安装于空调机房、冷冻站进出水管道上。</a:t>
            </a:r>
            <a:endParaRPr lang="zh-CN" altLang="en-US"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endParaRPr>
          </a:p>
          <a:p>
            <a:pPr algn="r">
              <a:lnSpc>
                <a:spcPct val="120000"/>
              </a:lnSpc>
            </a:pPr>
            <a:endParaRPr lang="en-US" altLang="zh-CN" dirty="0">
              <a:solidFill>
                <a:sysClr val="windowText" lastClr="000000">
                  <a:lumMod val="65000"/>
                  <a:lumOff val="35000"/>
                </a:sysClr>
              </a:solidFill>
              <a:sym typeface="Arial" panose="020B0604020202020204" pitchFamily="34" charset="0"/>
            </a:endParaRPr>
          </a:p>
        </p:txBody>
      </p:sp>
      <p:sp>
        <p:nvSpPr>
          <p:cNvPr id="41" name="文本框 40"/>
          <p:cNvSpPr txBox="1"/>
          <p:nvPr>
            <p:custDataLst>
              <p:tags r:id="rId14"/>
            </p:custDataLst>
          </p:nvPr>
        </p:nvSpPr>
        <p:spPr>
          <a:xfrm>
            <a:off x="1104900" y="3127375"/>
            <a:ext cx="2149871" cy="384175"/>
          </a:xfrm>
          <a:prstGeom prst="rect">
            <a:avLst/>
          </a:prstGeom>
          <a:noFill/>
        </p:spPr>
        <p:txBody>
          <a:bodyPr wrap="square" rtlCol="0">
            <a:noAutofit/>
            <a:scene3d>
              <a:camera prst="orthographicFront"/>
              <a:lightRig rig="threePt" dir="t"/>
            </a:scene3d>
          </a:bodyPr>
          <a:lstStyle/>
          <a:p>
            <a:pPr algn="ctr"/>
            <a:r>
              <a:rPr lang="zh-CN" altLang="en-US"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液体压力变送器</a:t>
            </a:r>
            <a:endParaRPr lang="zh-CN" altLang="en-US"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sp>
        <p:nvSpPr>
          <p:cNvPr id="42" name="文本框 41"/>
          <p:cNvSpPr txBox="1"/>
          <p:nvPr>
            <p:custDataLst>
              <p:tags r:id="rId15"/>
            </p:custDataLst>
          </p:nvPr>
        </p:nvSpPr>
        <p:spPr>
          <a:xfrm>
            <a:off x="9082677" y="3316641"/>
            <a:ext cx="1861200" cy="1149483"/>
          </a:xfrm>
          <a:prstGeom prst="rect">
            <a:avLst/>
          </a:prstGeom>
          <a:noFill/>
        </p:spPr>
        <p:txBody>
          <a:bodyPr wrap="square" rtlCol="0">
            <a:normAutofit/>
          </a:bodyPr>
          <a:lstStyle/>
          <a:p>
            <a:pPr>
              <a:lnSpc>
                <a:spcPct val="120000"/>
              </a:lnSpc>
            </a:pPr>
            <a:r>
              <a:rPr lang="en-US" altLang="zh-CN"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制冷剂泄露传感器共</a:t>
            </a:r>
            <a:r>
              <a:rPr lang="en-US" altLang="zh-CN" sz="1600" dirty="0" smtClean="0">
                <a:solidFill>
                  <a:schemeClr val="tx1">
                    <a:lumMod val="50000"/>
                    <a:lumOff val="50000"/>
                  </a:schemeClr>
                </a:solidFill>
                <a:latin typeface="Arial" panose="020B0604020202020204" pitchFamily="34" charset="0"/>
                <a:ea typeface="宋体" panose="02010600030101010101" pitchFamily="2" charset="-122"/>
                <a:cs typeface="+mn-ea"/>
                <a:sym typeface="Arial" panose="020B0604020202020204" pitchFamily="34" charset="0"/>
              </a:rPr>
              <a:t>6</a:t>
            </a:r>
            <a:r>
              <a:rPr lang="zh-CN" altLang="en-US" sz="1600" dirty="0" smtClean="0">
                <a:solidFill>
                  <a:schemeClr val="tx1">
                    <a:lumMod val="50000"/>
                    <a:lumOff val="50000"/>
                  </a:schemeClr>
                </a:solidFill>
                <a:latin typeface="Arial" panose="020B0604020202020204" pitchFamily="34" charset="0"/>
                <a:ea typeface="宋体" panose="02010600030101010101" pitchFamily="2" charset="-122"/>
                <a:cs typeface="+mn-ea"/>
                <a:sym typeface="Arial" panose="020B0604020202020204" pitchFamily="34" charset="0"/>
              </a:rPr>
              <a:t>个，安装于冷冻站冷机下</a:t>
            </a:r>
            <a:r>
              <a:rPr lang="zh-CN" altLang="en-US"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t>
            </a:r>
            <a:endPar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endParaRPr>
          </a:p>
        </p:txBody>
      </p:sp>
      <p:sp>
        <p:nvSpPr>
          <p:cNvPr id="43" name="文本框 42"/>
          <p:cNvSpPr txBox="1"/>
          <p:nvPr>
            <p:custDataLst>
              <p:tags r:id="rId16"/>
            </p:custDataLst>
          </p:nvPr>
        </p:nvSpPr>
        <p:spPr>
          <a:xfrm>
            <a:off x="9131344" y="3068960"/>
            <a:ext cx="1861200" cy="400110"/>
          </a:xfrm>
          <a:prstGeom prst="rect">
            <a:avLst/>
          </a:prstGeom>
          <a:noFill/>
        </p:spPr>
        <p:txBody>
          <a:bodyPr wrap="square" rtlCol="0">
            <a:normAutofit fontScale="75000" lnSpcReduction="20000"/>
          </a:bodyPr>
          <a:lstStyle/>
          <a:p>
            <a:r>
              <a:rPr lang="zh-CN" altLang="en-US" sz="2000"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制冷剂泄露传感器</a:t>
            </a:r>
            <a:endParaRPr lang="zh-CN" altLang="en-US" sz="2000"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sp>
        <p:nvSpPr>
          <p:cNvPr id="53" name="上箭头 52"/>
          <p:cNvSpPr/>
          <p:nvPr>
            <p:custDataLst>
              <p:tags r:id="rId17"/>
            </p:custDataLst>
          </p:nvPr>
        </p:nvSpPr>
        <p:spPr>
          <a:xfrm rot="21432095">
            <a:off x="5906538" y="2629892"/>
            <a:ext cx="346746" cy="297426"/>
          </a:xfrm>
          <a:prstGeom prst="upArrow">
            <a:avLst>
              <a:gd name="adj1" fmla="val 57862"/>
              <a:gd name="adj2" fmla="val 61457"/>
            </a:avLst>
          </a:prstGeom>
          <a:solidFill>
            <a:srgbClr val="FE8A57"/>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sp>
        <p:nvSpPr>
          <p:cNvPr id="55" name="上箭头 54"/>
          <p:cNvSpPr/>
          <p:nvPr>
            <p:custDataLst>
              <p:tags r:id="rId18"/>
            </p:custDataLst>
          </p:nvPr>
        </p:nvSpPr>
        <p:spPr>
          <a:xfrm rot="5400000">
            <a:off x="6737631" y="3197613"/>
            <a:ext cx="346746" cy="297426"/>
          </a:xfrm>
          <a:prstGeom prst="upArrow">
            <a:avLst>
              <a:gd name="adj1" fmla="val 57862"/>
              <a:gd name="adj2" fmla="val 61457"/>
            </a:avLst>
          </a:prstGeom>
          <a:solidFill>
            <a:srgbClr val="CDD74C"/>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sp>
        <p:nvSpPr>
          <p:cNvPr id="56" name="上箭头 55"/>
          <p:cNvSpPr/>
          <p:nvPr>
            <p:custDataLst>
              <p:tags r:id="rId19"/>
            </p:custDataLst>
          </p:nvPr>
        </p:nvSpPr>
        <p:spPr>
          <a:xfrm rot="9000000">
            <a:off x="6331230" y="4117542"/>
            <a:ext cx="346746" cy="297426"/>
          </a:xfrm>
          <a:prstGeom prst="upArrow">
            <a:avLst>
              <a:gd name="adj1" fmla="val 57862"/>
              <a:gd name="adj2" fmla="val 61457"/>
            </a:avLst>
          </a:prstGeom>
          <a:solidFill>
            <a:srgbClr val="0EA4C2"/>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sp>
        <p:nvSpPr>
          <p:cNvPr id="57" name="上箭头 56"/>
          <p:cNvSpPr/>
          <p:nvPr>
            <p:custDataLst>
              <p:tags r:id="rId20"/>
            </p:custDataLst>
          </p:nvPr>
        </p:nvSpPr>
        <p:spPr>
          <a:xfrm rot="12600000">
            <a:off x="5518431" y="4117542"/>
            <a:ext cx="346746" cy="297426"/>
          </a:xfrm>
          <a:prstGeom prst="upArrow">
            <a:avLst>
              <a:gd name="adj1" fmla="val 57862"/>
              <a:gd name="adj2" fmla="val 61457"/>
            </a:avLst>
          </a:prstGeom>
          <a:solidFill>
            <a:srgbClr val="FA546D"/>
          </a:solidFill>
          <a:ln w="12700" cap="flat" cmpd="sng" algn="ctr">
            <a:noFill/>
            <a:prstDash val="solid"/>
            <a:miter lim="800000"/>
          </a:ln>
          <a:effectLst/>
        </p:spPr>
        <p:txBody>
          <a:bodyPr rtlCol="0" anchor="ctr">
            <a:normAutofit fontScale="40000" lnSpcReduction="20000"/>
          </a:bodyPr>
          <a:lstStyle/>
          <a:p>
            <a:pPr algn="ctr"/>
            <a:endParaRPr lang="zh-CN" altLang="en-US">
              <a:sym typeface="Arial" panose="020B0604020202020204" pitchFamily="34" charset="0"/>
            </a:endParaRPr>
          </a:p>
        </p:txBody>
      </p:sp>
      <p:grpSp>
        <p:nvGrpSpPr>
          <p:cNvPr id="77" name="组合 76"/>
          <p:cNvGrpSpPr/>
          <p:nvPr>
            <p:custDataLst>
              <p:tags r:id="rId21"/>
            </p:custDataLst>
          </p:nvPr>
        </p:nvGrpSpPr>
        <p:grpSpPr>
          <a:xfrm flipV="1">
            <a:off x="3087766" y="4877147"/>
            <a:ext cx="1409700" cy="421584"/>
            <a:chOff x="3403600" y="1970870"/>
            <a:chExt cx="1257300" cy="421584"/>
          </a:xfrm>
        </p:grpSpPr>
        <p:cxnSp>
          <p:nvCxnSpPr>
            <p:cNvPr id="78" name="直接连接符 77"/>
            <p:cNvCxnSpPr/>
            <p:nvPr>
              <p:custDataLst>
                <p:tags r:id="rId22"/>
              </p:custDataLst>
            </p:nvPr>
          </p:nvCxnSpPr>
          <p:spPr>
            <a:xfrm flipH="1">
              <a:off x="4394201" y="2392454"/>
              <a:ext cx="266699" cy="0"/>
            </a:xfrm>
            <a:prstGeom prst="line">
              <a:avLst/>
            </a:prstGeom>
            <a:noFill/>
            <a:ln w="9525" cap="flat" cmpd="sng" algn="ctr">
              <a:solidFill>
                <a:sysClr val="windowText" lastClr="000000">
                  <a:lumMod val="65000"/>
                  <a:lumOff val="35000"/>
                </a:sysClr>
              </a:solidFill>
              <a:prstDash val="solid"/>
              <a:miter lim="800000"/>
            </a:ln>
            <a:effectLst/>
          </p:spPr>
        </p:cxnSp>
        <p:cxnSp>
          <p:nvCxnSpPr>
            <p:cNvPr id="79" name="直接连接符 78"/>
            <p:cNvCxnSpPr/>
            <p:nvPr>
              <p:custDataLst>
                <p:tags r:id="rId23"/>
              </p:custDataLst>
            </p:nvPr>
          </p:nvCxnSpPr>
          <p:spPr>
            <a:xfrm flipV="1">
              <a:off x="4394200" y="1970870"/>
              <a:ext cx="0" cy="421584"/>
            </a:xfrm>
            <a:prstGeom prst="line">
              <a:avLst/>
            </a:prstGeom>
            <a:noFill/>
            <a:ln w="9525" cap="flat" cmpd="sng" algn="ctr">
              <a:solidFill>
                <a:sysClr val="windowText" lastClr="000000">
                  <a:lumMod val="65000"/>
                  <a:lumOff val="35000"/>
                </a:sysClr>
              </a:solidFill>
              <a:prstDash val="solid"/>
              <a:miter lim="800000"/>
            </a:ln>
            <a:effectLst/>
          </p:spPr>
        </p:cxnSp>
        <p:cxnSp>
          <p:nvCxnSpPr>
            <p:cNvPr id="80" name="直接连接符 79"/>
            <p:cNvCxnSpPr/>
            <p:nvPr>
              <p:custDataLst>
                <p:tags r:id="rId24"/>
              </p:custDataLst>
            </p:nvPr>
          </p:nvCxnSpPr>
          <p:spPr>
            <a:xfrm flipH="1">
              <a:off x="3403600" y="1970870"/>
              <a:ext cx="990600" cy="0"/>
            </a:xfrm>
            <a:prstGeom prst="line">
              <a:avLst/>
            </a:prstGeom>
            <a:noFill/>
            <a:ln w="9525" cap="flat" cmpd="sng" algn="ctr">
              <a:solidFill>
                <a:sysClr val="windowText" lastClr="000000">
                  <a:lumMod val="65000"/>
                  <a:lumOff val="35000"/>
                </a:sysClr>
              </a:solidFill>
              <a:prstDash val="solid"/>
              <a:miter lim="800000"/>
              <a:tailEnd type="oval"/>
            </a:ln>
            <a:effectLst/>
          </p:spPr>
        </p:cxnSp>
      </p:grpSp>
      <p:sp>
        <p:nvSpPr>
          <p:cNvPr id="81" name="文本框 80"/>
          <p:cNvSpPr txBox="1"/>
          <p:nvPr>
            <p:custDataLst>
              <p:tags r:id="rId25"/>
            </p:custDataLst>
          </p:nvPr>
        </p:nvSpPr>
        <p:spPr>
          <a:xfrm>
            <a:off x="1248123" y="5150470"/>
            <a:ext cx="1861200" cy="1149483"/>
          </a:xfrm>
          <a:prstGeom prst="rect">
            <a:avLst/>
          </a:prstGeom>
          <a:noFill/>
        </p:spPr>
        <p:txBody>
          <a:bodyPr wrap="square" rtlCol="0">
            <a:normAutofit fontScale="87500"/>
          </a:bodyPr>
          <a:lstStyle/>
          <a:p>
            <a:pPr algn="just">
              <a:lnSpc>
                <a:spcPct val="120000"/>
              </a:lnSpc>
            </a:pPr>
            <a:r>
              <a:rPr lang="en-US" altLang="zh-CN"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投入式液位传感器共</a:t>
            </a:r>
            <a:r>
              <a:rPr lang="en-US" altLang="zh-CN"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12</a:t>
            </a:r>
            <a:r>
              <a:rPr lang="zh-CN" altLang="en-US"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个，安装于楼顶冷却塔内。</a:t>
            </a:r>
            <a:endParaRPr lang="en-US" altLang="zh-CN" dirty="0">
              <a:solidFill>
                <a:sysClr val="windowText" lastClr="000000">
                  <a:lumMod val="65000"/>
                  <a:lumOff val="35000"/>
                </a:sysClr>
              </a:solidFill>
              <a:sym typeface="Arial" panose="020B0604020202020204" pitchFamily="34" charset="0"/>
            </a:endParaRPr>
          </a:p>
        </p:txBody>
      </p:sp>
      <p:sp>
        <p:nvSpPr>
          <p:cNvPr id="82" name="文本框 81"/>
          <p:cNvSpPr txBox="1"/>
          <p:nvPr>
            <p:custDataLst>
              <p:tags r:id="rId26"/>
            </p:custDataLst>
          </p:nvPr>
        </p:nvSpPr>
        <p:spPr>
          <a:xfrm>
            <a:off x="1035685" y="4787900"/>
            <a:ext cx="2531745" cy="357505"/>
          </a:xfrm>
          <a:prstGeom prst="rect">
            <a:avLst/>
          </a:prstGeom>
          <a:noFill/>
        </p:spPr>
        <p:txBody>
          <a:bodyPr wrap="square" rtlCol="0"/>
          <a:lstStyle/>
          <a:p>
            <a:r>
              <a:rPr lang="zh-CN" altLang="en-US"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  投入式液位传感器</a:t>
            </a:r>
            <a:endParaRPr lang="zh-CN" altLang="en-US"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cxnSp>
        <p:nvCxnSpPr>
          <p:cNvPr id="88" name="直接连接符 87"/>
          <p:cNvCxnSpPr/>
          <p:nvPr>
            <p:custDataLst>
              <p:tags r:id="rId27"/>
            </p:custDataLst>
          </p:nvPr>
        </p:nvCxnSpPr>
        <p:spPr>
          <a:xfrm>
            <a:off x="8291910" y="3140968"/>
            <a:ext cx="615949" cy="0"/>
          </a:xfrm>
          <a:prstGeom prst="line">
            <a:avLst/>
          </a:prstGeom>
          <a:noFill/>
          <a:ln w="9525" cap="flat" cmpd="sng" algn="ctr">
            <a:solidFill>
              <a:sysClr val="windowText" lastClr="000000">
                <a:lumMod val="65000"/>
                <a:lumOff val="35000"/>
              </a:sysClr>
            </a:solidFill>
            <a:prstDash val="solid"/>
            <a:miter lim="800000"/>
            <a:tailEnd type="oval"/>
          </a:ln>
          <a:effectLst/>
        </p:spPr>
      </p:cxnSp>
      <p:grpSp>
        <p:nvGrpSpPr>
          <p:cNvPr id="89" name="组合 88"/>
          <p:cNvGrpSpPr/>
          <p:nvPr>
            <p:custDataLst>
              <p:tags r:id="rId28"/>
            </p:custDataLst>
          </p:nvPr>
        </p:nvGrpSpPr>
        <p:grpSpPr>
          <a:xfrm flipH="1" flipV="1">
            <a:off x="7508106" y="4877782"/>
            <a:ext cx="1409700" cy="421584"/>
            <a:chOff x="3403600" y="1970870"/>
            <a:chExt cx="1257300" cy="421584"/>
          </a:xfrm>
        </p:grpSpPr>
        <p:cxnSp>
          <p:nvCxnSpPr>
            <p:cNvPr id="90" name="直接连接符 89"/>
            <p:cNvCxnSpPr/>
            <p:nvPr>
              <p:custDataLst>
                <p:tags r:id="rId29"/>
              </p:custDataLst>
            </p:nvPr>
          </p:nvCxnSpPr>
          <p:spPr>
            <a:xfrm flipH="1">
              <a:off x="4394201" y="2392454"/>
              <a:ext cx="266699" cy="0"/>
            </a:xfrm>
            <a:prstGeom prst="line">
              <a:avLst/>
            </a:prstGeom>
            <a:noFill/>
            <a:ln w="9525" cap="flat" cmpd="sng" algn="ctr">
              <a:solidFill>
                <a:sysClr val="windowText" lastClr="000000">
                  <a:lumMod val="65000"/>
                  <a:lumOff val="35000"/>
                </a:sysClr>
              </a:solidFill>
              <a:prstDash val="solid"/>
              <a:miter lim="800000"/>
            </a:ln>
            <a:effectLst/>
          </p:spPr>
        </p:cxnSp>
        <p:cxnSp>
          <p:nvCxnSpPr>
            <p:cNvPr id="91" name="直接连接符 90"/>
            <p:cNvCxnSpPr/>
            <p:nvPr>
              <p:custDataLst>
                <p:tags r:id="rId30"/>
              </p:custDataLst>
            </p:nvPr>
          </p:nvCxnSpPr>
          <p:spPr>
            <a:xfrm flipV="1">
              <a:off x="4394200" y="1970870"/>
              <a:ext cx="0" cy="421584"/>
            </a:xfrm>
            <a:prstGeom prst="line">
              <a:avLst/>
            </a:prstGeom>
            <a:noFill/>
            <a:ln w="9525" cap="flat" cmpd="sng" algn="ctr">
              <a:solidFill>
                <a:sysClr val="windowText" lastClr="000000">
                  <a:lumMod val="65000"/>
                  <a:lumOff val="35000"/>
                </a:sysClr>
              </a:solidFill>
              <a:prstDash val="solid"/>
              <a:miter lim="800000"/>
            </a:ln>
            <a:effectLst/>
          </p:spPr>
        </p:cxnSp>
        <p:cxnSp>
          <p:nvCxnSpPr>
            <p:cNvPr id="92" name="直接连接符 91"/>
            <p:cNvCxnSpPr/>
            <p:nvPr>
              <p:custDataLst>
                <p:tags r:id="rId31"/>
              </p:custDataLst>
            </p:nvPr>
          </p:nvCxnSpPr>
          <p:spPr>
            <a:xfrm flipH="1">
              <a:off x="3403600" y="1970870"/>
              <a:ext cx="990600" cy="0"/>
            </a:xfrm>
            <a:prstGeom prst="line">
              <a:avLst/>
            </a:prstGeom>
            <a:noFill/>
            <a:ln w="9525" cap="flat" cmpd="sng" algn="ctr">
              <a:solidFill>
                <a:sysClr val="windowText" lastClr="000000">
                  <a:lumMod val="65000"/>
                  <a:lumOff val="35000"/>
                </a:sysClr>
              </a:solidFill>
              <a:prstDash val="solid"/>
              <a:miter lim="800000"/>
              <a:tailEnd type="oval"/>
            </a:ln>
            <a:effectLst/>
          </p:spPr>
        </p:cxnSp>
      </p:grpSp>
      <p:sp>
        <p:nvSpPr>
          <p:cNvPr id="93" name="文本框 92"/>
          <p:cNvSpPr txBox="1"/>
          <p:nvPr>
            <p:custDataLst>
              <p:tags r:id="rId32"/>
            </p:custDataLst>
          </p:nvPr>
        </p:nvSpPr>
        <p:spPr>
          <a:xfrm>
            <a:off x="9082677" y="5144547"/>
            <a:ext cx="1861200" cy="1149483"/>
          </a:xfrm>
          <a:prstGeom prst="rect">
            <a:avLst/>
          </a:prstGeom>
          <a:noFill/>
        </p:spPr>
        <p:txBody>
          <a:bodyPr wrap="square" rtlCol="0">
            <a:normAutofit/>
          </a:bodyPr>
          <a:lstStyle/>
          <a:p>
            <a:pPr algn="just">
              <a:lnSpc>
                <a:spcPct val="120000"/>
              </a:lnSpc>
            </a:pPr>
            <a:r>
              <a:rPr lang="en-US" altLang="zh-CN"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A-5</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投入</a:t>
            </a:r>
            <a:r>
              <a:rPr lang="zh-CN" altLang="en-US" sz="1600" dirty="0" smtClean="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式温度传感器</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共</a:t>
            </a:r>
            <a:r>
              <a:rPr lang="en-US" altLang="zh-CN"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12</a:t>
            </a:r>
            <a:r>
              <a:rPr lang="zh-CN" altLang="en-US" sz="1600" dirty="0">
                <a:solidFill>
                  <a:sysClr val="windowText" lastClr="000000">
                    <a:lumMod val="65000"/>
                    <a:lumOff val="35000"/>
                  </a:sysClr>
                </a:solidFill>
                <a:latin typeface="华文仿宋" panose="02010600040101010101" charset="-122"/>
                <a:ea typeface="华文仿宋" panose="02010600040101010101" charset="-122"/>
                <a:cs typeface="华文仿宋" panose="02010600040101010101" charset="-122"/>
                <a:sym typeface="Arial" panose="020B0604020202020204" pitchFamily="34" charset="0"/>
              </a:rPr>
              <a:t>个，安装于楼顶冷却塔内。</a:t>
            </a:r>
            <a:endParaRPr lang="en-US" altLang="zh-CN" sz="1600" dirty="0">
              <a:solidFill>
                <a:sysClr val="windowText" lastClr="000000">
                  <a:lumMod val="65000"/>
                  <a:lumOff val="35000"/>
                </a:sysClr>
              </a:solidFill>
              <a:sym typeface="Arial" panose="020B0604020202020204" pitchFamily="34" charset="0"/>
            </a:endParaRPr>
          </a:p>
        </p:txBody>
      </p:sp>
      <p:sp>
        <p:nvSpPr>
          <p:cNvPr id="94" name="文本框 93"/>
          <p:cNvSpPr txBox="1"/>
          <p:nvPr>
            <p:custDataLst>
              <p:tags r:id="rId33"/>
            </p:custDataLst>
          </p:nvPr>
        </p:nvSpPr>
        <p:spPr>
          <a:xfrm>
            <a:off x="9082405" y="4787900"/>
            <a:ext cx="2555875" cy="400050"/>
          </a:xfrm>
          <a:prstGeom prst="rect">
            <a:avLst/>
          </a:prstGeom>
          <a:noFill/>
        </p:spPr>
        <p:txBody>
          <a:bodyPr wrap="square" rtlCol="0"/>
          <a:lstStyle/>
          <a:p>
            <a:r>
              <a:rPr lang="zh-CN" altLang="en-US" dirty="0" smtClean="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rPr>
              <a:t>投入式温度传感器</a:t>
            </a:r>
            <a:endParaRPr lang="zh-CN" altLang="en-US" dirty="0">
              <a:solidFill>
                <a:schemeClr val="tx1"/>
              </a:solidFill>
              <a:effectLst>
                <a:outerShdw blurRad="38100" dist="19050" dir="2700000" algn="tl" rotWithShape="0">
                  <a:schemeClr val="dk1">
                    <a:alpha val="40000"/>
                  </a:schemeClr>
                </a:outerShdw>
              </a:effectLst>
              <a:latin typeface="Arial" panose="020B0604020202020204" pitchFamily="34" charset="0"/>
              <a:ea typeface="宋体" panose="02010600030101010101" pitchFamily="2" charset="-122"/>
              <a:cs typeface="+mn-ea"/>
              <a:sym typeface="Arial" panose="020B0604020202020204" pitchFamily="34" charset="0"/>
            </a:endParaRPr>
          </a:p>
        </p:txBody>
      </p:sp>
      <p:sp>
        <p:nvSpPr>
          <p:cNvPr id="37"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rPr>
              <a:t>楼控系统</a:t>
            </a:r>
            <a:r>
              <a:rPr lang="zh-CN" altLang="en-US" sz="2400" b="1" dirty="0" smtClean="0">
                <a:solidFill>
                  <a:schemeClr val="accent1"/>
                </a:solidFill>
              </a:rPr>
              <a:t>配置</a:t>
            </a:r>
            <a:endParaRPr lang="zh-CN" altLang="en-US" sz="2400" b="1" dirty="0">
              <a:solidFill>
                <a:schemeClr val="accent1"/>
              </a:solidFill>
            </a:endParaRPr>
          </a:p>
        </p:txBody>
      </p:sp>
      <p:sp>
        <p:nvSpPr>
          <p:cNvPr id="46" name="矩形 45"/>
          <p:cNvSpPr/>
          <p:nvPr/>
        </p:nvSpPr>
        <p:spPr>
          <a:xfrm>
            <a:off x="492949" y="880904"/>
            <a:ext cx="2186940" cy="675640"/>
          </a:xfrm>
          <a:prstGeom prst="rect">
            <a:avLst/>
          </a:prstGeom>
        </p:spPr>
        <p:txBody>
          <a:bodyPr wrap="none">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动环设备配置图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pic>
        <p:nvPicPr>
          <p:cNvPr id="47" name="图片 4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547023" y="1628775"/>
            <a:ext cx="957580" cy="95758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3" name="图片 62"/>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008120" y="2996952"/>
            <a:ext cx="1014095" cy="7060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5" name="图片 64"/>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4692015" y="4506130"/>
            <a:ext cx="1055675" cy="65434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6" name="图片 65"/>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279515" y="4311073"/>
            <a:ext cx="1188085" cy="9720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8" name="图片 6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7229337" y="2799373"/>
            <a:ext cx="954895" cy="10616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wedg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a:xfrm>
            <a:off x="1035971" y="6334897"/>
            <a:ext cx="292061" cy="283147"/>
          </a:xfrm>
        </p:spPr>
        <p:txBody>
          <a:bodyPr/>
          <a:lstStyle/>
          <a:p>
            <a:fld id="{55183D58-648D-4475-BEF8-624F48514A30}" type="slidenum">
              <a:rPr lang="zh-CN" altLang="en-US" smtClean="0"/>
            </a:fld>
            <a:endParaRPr lang="zh-CN" altLang="en-US" dirty="0"/>
          </a:p>
        </p:txBody>
      </p:sp>
      <p:cxnSp>
        <p:nvCxnSpPr>
          <p:cNvPr id="34" name="直接连接符 33"/>
          <p:cNvCxnSpPr/>
          <p:nvPr/>
        </p:nvCxnSpPr>
        <p:spPr>
          <a:xfrm>
            <a:off x="5055985" y="125718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051435" y="148960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055985" y="125718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051435" y="148960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051435" y="1295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055985" y="107901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321560" y="1036320"/>
            <a:ext cx="7776210" cy="720005"/>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429326"/>
              <a:ext cx="564237" cy="938468"/>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542248"/>
            </a:xfrm>
            <a:prstGeom prst="rect">
              <a:avLst/>
            </a:prstGeom>
            <a:noFill/>
          </p:spPr>
          <p:txBody>
            <a:bodyPr wrap="square" rtlCol="0">
              <a:spAutoFit/>
            </a:bodyPr>
            <a:lstStyle/>
            <a:p>
              <a:r>
                <a:rPr lang="zh-CN" altLang="en-US" sz="1600" b="1" dirty="0" smtClean="0">
                  <a:solidFill>
                    <a:schemeClr val="bg1"/>
                  </a:solidFill>
                </a:rPr>
                <a:t>培训目标及要求</a:t>
              </a:r>
              <a:endParaRPr lang="zh-CN" altLang="en-US" sz="1600" b="1" dirty="0">
                <a:solidFill>
                  <a:schemeClr val="bg1"/>
                </a:solidFill>
              </a:endParaRPr>
            </a:p>
          </p:txBody>
        </p:sp>
      </p:grpSp>
      <p:grpSp>
        <p:nvGrpSpPr>
          <p:cNvPr id="17" name="组合 16"/>
          <p:cNvGrpSpPr/>
          <p:nvPr/>
        </p:nvGrpSpPr>
        <p:grpSpPr>
          <a:xfrm>
            <a:off x="2321560" y="1756387"/>
            <a:ext cx="7776845" cy="756006"/>
            <a:chOff x="3504874" y="2502938"/>
            <a:chExt cx="5182252" cy="1098590"/>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502938"/>
              <a:ext cx="616706" cy="1098590"/>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634768"/>
            </a:xfrm>
            <a:prstGeom prst="rect">
              <a:avLst/>
            </a:prstGeom>
            <a:noFill/>
          </p:spPr>
          <p:txBody>
            <a:bodyPr wrap="square" rtlCol="0">
              <a:spAutoFit/>
            </a:bodyPr>
            <a:lstStyle/>
            <a:p>
              <a:r>
                <a:rPr lang="zh-CN" altLang="en-US" sz="1600" b="1" dirty="0" smtClean="0">
                  <a:solidFill>
                    <a:schemeClr val="bg1"/>
                  </a:solidFill>
                </a:rPr>
                <a:t>监控系统配置</a:t>
              </a:r>
              <a:endParaRPr lang="zh-CN" altLang="en-US" sz="1600" b="1" dirty="0">
                <a:solidFill>
                  <a:schemeClr val="bg1"/>
                </a:solidFill>
              </a:endParaRPr>
            </a:p>
          </p:txBody>
        </p:sp>
      </p:grpSp>
      <p:grpSp>
        <p:nvGrpSpPr>
          <p:cNvPr id="22" name="组合 21"/>
          <p:cNvGrpSpPr/>
          <p:nvPr/>
        </p:nvGrpSpPr>
        <p:grpSpPr>
          <a:xfrm>
            <a:off x="2322830" y="2476500"/>
            <a:ext cx="7775575" cy="720005"/>
            <a:chOff x="3504874" y="3667198"/>
            <a:chExt cx="5182251" cy="1070243"/>
          </a:xfrm>
        </p:grpSpPr>
        <p:sp>
          <p:nvSpPr>
            <p:cNvPr id="23" name="矩形 2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671375"/>
              <a:ext cx="616706" cy="1066066"/>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615975"/>
            </a:xfrm>
            <a:prstGeom prst="rect">
              <a:avLst/>
            </a:prstGeom>
            <a:noFill/>
          </p:spPr>
          <p:txBody>
            <a:bodyPr wrap="square" rtlCol="0">
              <a:spAutoFit/>
            </a:bodyPr>
            <a:lstStyle/>
            <a:p>
              <a:r>
                <a:rPr lang="zh-CN" altLang="en-US" sz="1600" b="1" dirty="0" smtClean="0">
                  <a:solidFill>
                    <a:schemeClr val="bg1"/>
                  </a:solidFill>
                </a:rPr>
                <a:t>门禁系统配置</a:t>
              </a:r>
              <a:endParaRPr lang="zh-CN" altLang="en-US" sz="1600" b="1" dirty="0">
                <a:solidFill>
                  <a:schemeClr val="bg1"/>
                </a:solidFill>
              </a:endParaRPr>
            </a:p>
          </p:txBody>
        </p:sp>
      </p:grpSp>
      <p:grpSp>
        <p:nvGrpSpPr>
          <p:cNvPr id="27" name="组合 26"/>
          <p:cNvGrpSpPr/>
          <p:nvPr/>
        </p:nvGrpSpPr>
        <p:grpSpPr>
          <a:xfrm>
            <a:off x="2320722" y="3195753"/>
            <a:ext cx="7775701" cy="720005"/>
            <a:chOff x="3503712" y="4819326"/>
            <a:chExt cx="5182251" cy="1057946"/>
          </a:xfrm>
        </p:grpSpPr>
        <p:sp>
          <p:nvSpPr>
            <p:cNvPr id="28" name="矩形 27"/>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44450" y="4927803"/>
              <a:ext cx="616706" cy="857466"/>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3" name="TextBox 90"/>
            <p:cNvSpPr txBox="1"/>
            <p:nvPr/>
          </p:nvSpPr>
          <p:spPr>
            <a:xfrm>
              <a:off x="5268337" y="5182497"/>
              <a:ext cx="3417626" cy="440346"/>
            </a:xfrm>
            <a:prstGeom prst="rect">
              <a:avLst/>
            </a:prstGeom>
            <a:noFill/>
          </p:spPr>
          <p:txBody>
            <a:bodyPr wrap="square" rtlCol="0">
              <a:spAutoFit/>
            </a:bodyPr>
            <a:lstStyle/>
            <a:p>
              <a:r>
                <a:rPr lang="zh-CN" altLang="en-US" sz="1600" b="1" dirty="0" smtClean="0">
                  <a:solidFill>
                    <a:schemeClr val="bg1"/>
                  </a:solidFill>
                </a:rPr>
                <a:t>入侵报警系统配置</a:t>
              </a:r>
              <a:endParaRPr lang="zh-CN" altLang="en-US" sz="1600" b="1" dirty="0">
                <a:solidFill>
                  <a:schemeClr val="bg1"/>
                </a:solidFill>
              </a:endParaRPr>
            </a:p>
          </p:txBody>
        </p:sp>
      </p:grpSp>
      <p:grpSp>
        <p:nvGrpSpPr>
          <p:cNvPr id="3" name="组合 2"/>
          <p:cNvGrpSpPr/>
          <p:nvPr/>
        </p:nvGrpSpPr>
        <p:grpSpPr>
          <a:xfrm>
            <a:off x="2322627" y="3915843"/>
            <a:ext cx="7775701" cy="720005"/>
            <a:chOff x="3503712" y="4819326"/>
            <a:chExt cx="5182251" cy="1057946"/>
          </a:xfrm>
        </p:grpSpPr>
        <p:sp>
          <p:nvSpPr>
            <p:cNvPr id="4" name="矩形 3"/>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6" name="TextBox 89"/>
            <p:cNvSpPr txBox="1"/>
            <p:nvPr/>
          </p:nvSpPr>
          <p:spPr>
            <a:xfrm>
              <a:off x="3744450" y="4927803"/>
              <a:ext cx="616706" cy="857466"/>
            </a:xfrm>
            <a:prstGeom prst="rect">
              <a:avLst/>
            </a:prstGeom>
            <a:noFill/>
          </p:spPr>
          <p:txBody>
            <a:bodyPr wrap="square" rtlCol="0" anchor="ctr" anchorCtr="1">
              <a:spAutoFit/>
            </a:bodyPr>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9" name="TextBox 90"/>
            <p:cNvSpPr txBox="1"/>
            <p:nvPr/>
          </p:nvSpPr>
          <p:spPr>
            <a:xfrm>
              <a:off x="5268337" y="5182497"/>
              <a:ext cx="3417626" cy="440346"/>
            </a:xfrm>
            <a:prstGeom prst="rect">
              <a:avLst/>
            </a:prstGeom>
            <a:noFill/>
          </p:spPr>
          <p:txBody>
            <a:bodyPr wrap="square" rtlCol="0">
              <a:spAutoFit/>
            </a:bodyPr>
            <a:p>
              <a:r>
                <a:rPr lang="zh-CN" altLang="en-US" sz="1600" b="1" dirty="0" smtClean="0">
                  <a:solidFill>
                    <a:schemeClr val="bg1"/>
                  </a:solidFill>
                </a:rPr>
                <a:t>动环系统配置</a:t>
              </a:r>
              <a:endParaRPr lang="zh-CN" altLang="en-US" sz="1600" b="1" dirty="0">
                <a:solidFill>
                  <a:schemeClr val="bg1"/>
                </a:solidFill>
              </a:endParaRPr>
            </a:p>
          </p:txBody>
        </p:sp>
      </p:grpSp>
      <p:grpSp>
        <p:nvGrpSpPr>
          <p:cNvPr id="39" name="组合 38"/>
          <p:cNvGrpSpPr/>
          <p:nvPr/>
        </p:nvGrpSpPr>
        <p:grpSpPr>
          <a:xfrm>
            <a:off x="2323262" y="4615613"/>
            <a:ext cx="7775701" cy="792006"/>
            <a:chOff x="3503712" y="4819326"/>
            <a:chExt cx="5182251" cy="1057946"/>
          </a:xfrm>
        </p:grpSpPr>
        <p:sp>
          <p:nvSpPr>
            <p:cNvPr id="40" name="矩形 39"/>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42" name="TextBox 89"/>
            <p:cNvSpPr txBox="1"/>
            <p:nvPr/>
          </p:nvSpPr>
          <p:spPr>
            <a:xfrm>
              <a:off x="3744450" y="4966779"/>
              <a:ext cx="616706" cy="779515"/>
            </a:xfrm>
            <a:prstGeom prst="rect">
              <a:avLst/>
            </a:prstGeom>
            <a:noFill/>
          </p:spPr>
          <p:txBody>
            <a:bodyPr wrap="square" rtlCol="0" anchor="ctr" anchorCtr="1">
              <a:spAutoFit/>
            </a:bodyPr>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sp>
          <p:nvSpPr>
            <p:cNvPr id="43" name="TextBox 90"/>
            <p:cNvSpPr txBox="1"/>
            <p:nvPr/>
          </p:nvSpPr>
          <p:spPr>
            <a:xfrm>
              <a:off x="5268337" y="5182497"/>
              <a:ext cx="3417626" cy="450405"/>
            </a:xfrm>
            <a:prstGeom prst="rect">
              <a:avLst/>
            </a:prstGeom>
            <a:noFill/>
          </p:spPr>
          <p:txBody>
            <a:bodyPr wrap="square" rtlCol="0">
              <a:spAutoFit/>
            </a:bodyPr>
            <a:p>
              <a:r>
                <a:rPr lang="zh-CN" altLang="en-US" sz="1600" b="1" dirty="0" smtClean="0">
                  <a:solidFill>
                    <a:schemeClr val="bg1"/>
                  </a:solidFill>
                </a:rPr>
                <a:t>楼控系统配置</a:t>
              </a:r>
              <a:endParaRPr lang="zh-CN" altLang="en-US" sz="1600" b="1" dirty="0">
                <a:solidFill>
                  <a:schemeClr val="bg1"/>
                </a:solidFill>
              </a:endParaRPr>
            </a:p>
          </p:txBody>
        </p:sp>
      </p:grpSp>
      <p:grpSp>
        <p:nvGrpSpPr>
          <p:cNvPr id="44" name="组合 43"/>
          <p:cNvGrpSpPr/>
          <p:nvPr/>
        </p:nvGrpSpPr>
        <p:grpSpPr>
          <a:xfrm>
            <a:off x="2323465" y="5388610"/>
            <a:ext cx="7776210" cy="791845"/>
            <a:chOff x="3503712" y="4819326"/>
            <a:chExt cx="5182251" cy="1057946"/>
          </a:xfrm>
        </p:grpSpPr>
        <p:sp>
          <p:nvSpPr>
            <p:cNvPr id="45" name="矩形 44"/>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p>
          </p:txBody>
        </p:sp>
        <p:sp>
          <p:nvSpPr>
            <p:cNvPr id="47" name="TextBox 89"/>
            <p:cNvSpPr txBox="1"/>
            <p:nvPr/>
          </p:nvSpPr>
          <p:spPr>
            <a:xfrm>
              <a:off x="3744450" y="4966700"/>
              <a:ext cx="616706" cy="779673"/>
            </a:xfrm>
            <a:prstGeom prst="rect">
              <a:avLst/>
            </a:prstGeom>
            <a:noFill/>
          </p:spPr>
          <p:txBody>
            <a:bodyPr wrap="square" rtlCol="0" anchor="ctr" anchorCtr="1">
              <a:spAutoFit/>
            </a:bodyPr>
            <a:p>
              <a:pPr algn="ctr"/>
              <a:r>
                <a:rPr lang="en-US" altLang="zh-CN" sz="3200" dirty="0" smtClean="0">
                  <a:solidFill>
                    <a:schemeClr val="accent1"/>
                  </a:solidFill>
                  <a:latin typeface="Impact" panose="020B0806030902050204" pitchFamily="34" charset="0"/>
                </a:rPr>
                <a:t>07</a:t>
              </a:r>
              <a:endParaRPr lang="zh-CN" altLang="en-US" sz="3200" dirty="0">
                <a:solidFill>
                  <a:schemeClr val="accent1"/>
                </a:solidFill>
                <a:latin typeface="Impact" panose="020B0806030902050204" pitchFamily="34" charset="0"/>
              </a:endParaRPr>
            </a:p>
          </p:txBody>
        </p:sp>
        <p:sp>
          <p:nvSpPr>
            <p:cNvPr id="48" name="TextBox 90"/>
            <p:cNvSpPr txBox="1"/>
            <p:nvPr/>
          </p:nvSpPr>
          <p:spPr>
            <a:xfrm>
              <a:off x="5268337" y="5182497"/>
              <a:ext cx="3417626" cy="450497"/>
            </a:xfrm>
            <a:prstGeom prst="rect">
              <a:avLst/>
            </a:prstGeom>
            <a:noFill/>
          </p:spPr>
          <p:txBody>
            <a:bodyPr wrap="square" rtlCol="0">
              <a:spAutoFit/>
            </a:bodyPr>
            <a:p>
              <a:r>
                <a:rPr lang="zh-CN" altLang="en-US" sz="1600" b="1" dirty="0" smtClean="0">
                  <a:solidFill>
                    <a:schemeClr val="bg1"/>
                  </a:solidFill>
                </a:rPr>
                <a:t>消防系统配置</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11" name="直接连接符 10"/>
          <p:cNvCxnSpPr/>
          <p:nvPr/>
        </p:nvCxnSpPr>
        <p:spPr>
          <a:xfrm flipV="1">
            <a:off x="7301865" y="2894965"/>
            <a:ext cx="4778375" cy="63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294245" y="880745"/>
            <a:ext cx="7620" cy="531939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922495" y="2295436"/>
            <a:ext cx="37139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监控中心</a:t>
            </a:r>
            <a:endParaRPr lang="zh-CN" altLang="en-US" dirty="0"/>
          </a:p>
        </p:txBody>
      </p:sp>
      <p:sp>
        <p:nvSpPr>
          <p:cNvPr id="57" name="TextBox 56"/>
          <p:cNvSpPr txBox="1"/>
          <p:nvPr/>
        </p:nvSpPr>
        <p:spPr>
          <a:xfrm>
            <a:off x="7077710" y="2894965"/>
            <a:ext cx="1318895"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现场</a:t>
            </a:r>
            <a:endParaRPr lang="zh-CN" altLang="en-US" dirty="0"/>
          </a:p>
        </p:txBody>
      </p:sp>
      <p:sp>
        <p:nvSpPr>
          <p:cNvPr id="56" name="TextBox 55"/>
          <p:cNvSpPr txBox="1"/>
          <p:nvPr/>
        </p:nvSpPr>
        <p:spPr>
          <a:xfrm>
            <a:off x="7294245" y="2527300"/>
            <a:ext cx="871855"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t>走廊</a:t>
            </a:r>
            <a:endParaRPr lang="zh-CN" altLang="en-US" dirty="0"/>
          </a:p>
        </p:txBody>
      </p:sp>
      <p:pic>
        <p:nvPicPr>
          <p:cNvPr id="49" name="Picture 29" descr="C:\Users\Administrator\Desktop\图片8.png图片8"/>
          <p:cNvPicPr>
            <a:picLocks noChangeAspect="1" noChangeArrowheads="1"/>
          </p:cNvPicPr>
          <p:nvPr/>
        </p:nvPicPr>
        <p:blipFill>
          <a:blip r:embed="rId1" cstate="print"/>
          <a:srcRect/>
          <a:stretch>
            <a:fillRect/>
          </a:stretch>
        </p:blipFill>
        <p:spPr bwMode="auto">
          <a:xfrm>
            <a:off x="4676775" y="1488440"/>
            <a:ext cx="1457960" cy="3437890"/>
          </a:xfrm>
          <a:prstGeom prst="rect">
            <a:avLst/>
          </a:prstGeom>
          <a:noFill/>
        </p:spPr>
      </p:pic>
      <p:pic>
        <p:nvPicPr>
          <p:cNvPr id="31" name="图片 8" descr="C:\Users\Administrator\Desktop\图片3.png图片3"/>
          <p:cNvPicPr>
            <a:picLocks noChangeAspect="1" noChangeArrowheads="1"/>
          </p:cNvPicPr>
          <p:nvPr/>
        </p:nvPicPr>
        <p:blipFill>
          <a:blip r:embed="rId2" cstate="print"/>
          <a:srcRect/>
          <a:stretch>
            <a:fillRect/>
          </a:stretch>
        </p:blipFill>
        <p:spPr bwMode="auto">
          <a:xfrm>
            <a:off x="7854950" y="3263265"/>
            <a:ext cx="1010285" cy="911225"/>
          </a:xfrm>
          <a:prstGeom prst="rect">
            <a:avLst/>
          </a:prstGeom>
          <a:noFill/>
          <a:ln w="9525">
            <a:noFill/>
            <a:miter lim="800000"/>
            <a:headEnd/>
            <a:tailEnd/>
          </a:ln>
        </p:spPr>
      </p:pic>
      <p:sp>
        <p:nvSpPr>
          <p:cNvPr id="41" name="圆角矩形 40"/>
          <p:cNvSpPr/>
          <p:nvPr/>
        </p:nvSpPr>
        <p:spPr>
          <a:xfrm>
            <a:off x="7424420" y="4245610"/>
            <a:ext cx="162750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感烟温探测器</a:t>
            </a:r>
            <a:endParaRPr lang="zh-CN" altLang="en-US">
              <a:latin typeface="楷体" panose="02010609060101010101" charset="-122"/>
              <a:ea typeface="楷体" panose="02010609060101010101" charset="-122"/>
              <a:sym typeface="+mn-ea"/>
            </a:endParaRPr>
          </a:p>
        </p:txBody>
      </p:sp>
      <p:sp>
        <p:nvSpPr>
          <p:cNvPr id="43" name="圆角矩形 42"/>
          <p:cNvSpPr/>
          <p:nvPr/>
        </p:nvSpPr>
        <p:spPr>
          <a:xfrm>
            <a:off x="4367530" y="1074420"/>
            <a:ext cx="211582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中控室报警控制器</a:t>
            </a:r>
            <a:endParaRPr lang="zh-CN" altLang="en-US">
              <a:latin typeface="楷体" panose="02010609060101010101" charset="-122"/>
              <a:ea typeface="楷体" panose="02010609060101010101" charset="-122"/>
              <a:sym typeface="+mn-ea"/>
            </a:endParaRPr>
          </a:p>
        </p:txBody>
      </p:sp>
      <p:sp>
        <p:nvSpPr>
          <p:cNvPr id="44" name="圆角矩形 43"/>
          <p:cNvSpPr/>
          <p:nvPr/>
        </p:nvSpPr>
        <p:spPr>
          <a:xfrm>
            <a:off x="9811385" y="986155"/>
            <a:ext cx="146621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气灭控制盘</a:t>
            </a:r>
            <a:endParaRPr lang="zh-CN" altLang="en-US">
              <a:latin typeface="楷体" panose="02010609060101010101" charset="-122"/>
              <a:ea typeface="楷体" panose="02010609060101010101" charset="-122"/>
              <a:sym typeface="+mn-ea"/>
            </a:endParaRPr>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消防系统</a:t>
            </a:r>
            <a:r>
              <a:rPr lang="zh-CN" altLang="en-US" sz="2400" b="1" dirty="0" smtClean="0">
                <a:solidFill>
                  <a:schemeClr val="accent1"/>
                </a:solidFill>
              </a:rPr>
              <a:t>配置</a:t>
            </a:r>
            <a:endParaRPr lang="zh-CN" altLang="en-US" sz="2400" b="1" dirty="0">
              <a:solidFill>
                <a:schemeClr val="accent1"/>
              </a:solidFill>
            </a:endParaRPr>
          </a:p>
        </p:txBody>
      </p:sp>
      <p:sp>
        <p:nvSpPr>
          <p:cNvPr id="4" name="矩形 3"/>
          <p:cNvSpPr/>
          <p:nvPr/>
        </p:nvSpPr>
        <p:spPr>
          <a:xfrm>
            <a:off x="471994" y="880904"/>
            <a:ext cx="2409190" cy="706755"/>
          </a:xfrm>
          <a:prstGeom prst="rect">
            <a:avLst/>
          </a:prstGeom>
        </p:spPr>
        <p:txBody>
          <a:bodyPr wrap="none">
            <a:spAutoFit/>
          </a:bodyPr>
          <a:lstStyle/>
          <a:p>
            <a:r>
              <a:rPr lang="en-US" altLang="zh-CN" sz="2000" b="1" dirty="0" smtClean="0">
                <a:solidFill>
                  <a:schemeClr val="accent6">
                    <a:lumMod val="75000"/>
                  </a:schemeClr>
                </a:solidFill>
                <a:sym typeface="+mn-ea"/>
              </a:rPr>
              <a:t>A-5</a:t>
            </a:r>
            <a:r>
              <a:rPr lang="zh-CN" altLang="en-US" sz="2000" b="1" dirty="0" smtClean="0">
                <a:solidFill>
                  <a:schemeClr val="accent6">
                    <a:lumMod val="75000"/>
                  </a:schemeClr>
                </a:solidFill>
                <a:sym typeface="+mn-ea"/>
              </a:rPr>
              <a:t>消防系统结构图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pic>
        <p:nvPicPr>
          <p:cNvPr id="5" name="图片 8" descr="C:\Users\Administrator\Desktop\图片10.png图片10"/>
          <p:cNvPicPr>
            <a:picLocks noChangeAspect="1" noChangeArrowheads="1"/>
          </p:cNvPicPr>
          <p:nvPr/>
        </p:nvPicPr>
        <p:blipFill>
          <a:blip r:embed="rId3" cstate="print"/>
          <a:srcRect/>
          <a:stretch>
            <a:fillRect/>
          </a:stretch>
        </p:blipFill>
        <p:spPr bwMode="auto">
          <a:xfrm>
            <a:off x="9811385" y="1349375"/>
            <a:ext cx="1614170" cy="1212850"/>
          </a:xfrm>
          <a:prstGeom prst="rect">
            <a:avLst/>
          </a:prstGeom>
          <a:noFill/>
          <a:ln w="9525">
            <a:noFill/>
            <a:miter lim="800000"/>
            <a:headEnd/>
            <a:tailEnd/>
          </a:ln>
        </p:spPr>
      </p:pic>
      <p:pic>
        <p:nvPicPr>
          <p:cNvPr id="7" name="图片 8" descr="C:\Users\Administrator\Desktop\图片6.png图片6"/>
          <p:cNvPicPr>
            <a:picLocks noChangeAspect="1" noChangeArrowheads="1"/>
          </p:cNvPicPr>
          <p:nvPr/>
        </p:nvPicPr>
        <p:blipFill>
          <a:blip r:embed="rId4" cstate="print"/>
          <a:srcRect/>
          <a:stretch>
            <a:fillRect/>
          </a:stretch>
        </p:blipFill>
        <p:spPr bwMode="auto">
          <a:xfrm>
            <a:off x="7854950" y="5078730"/>
            <a:ext cx="1009650" cy="873760"/>
          </a:xfrm>
          <a:prstGeom prst="rect">
            <a:avLst/>
          </a:prstGeom>
          <a:noFill/>
          <a:ln w="9525">
            <a:noFill/>
            <a:miter lim="800000"/>
            <a:headEnd/>
            <a:tailEnd/>
          </a:ln>
        </p:spPr>
      </p:pic>
      <p:sp>
        <p:nvSpPr>
          <p:cNvPr id="8" name="圆角矩形 7"/>
          <p:cNvSpPr/>
          <p:nvPr/>
        </p:nvSpPr>
        <p:spPr>
          <a:xfrm>
            <a:off x="7546340" y="6015990"/>
            <a:ext cx="150558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手报</a:t>
            </a:r>
            <a:endParaRPr lang="zh-CN" altLang="en-US">
              <a:latin typeface="楷体" panose="02010609060101010101" charset="-122"/>
              <a:ea typeface="楷体" panose="02010609060101010101" charset="-122"/>
              <a:sym typeface="+mn-ea"/>
            </a:endParaRPr>
          </a:p>
        </p:txBody>
      </p:sp>
      <p:cxnSp>
        <p:nvCxnSpPr>
          <p:cNvPr id="9" name="直接连接符 8"/>
          <p:cNvCxnSpPr>
            <a:stCxn id="5" idx="2"/>
          </p:cNvCxnSpPr>
          <p:nvPr/>
        </p:nvCxnSpPr>
        <p:spPr>
          <a:xfrm flipH="1">
            <a:off x="10049510" y="2562225"/>
            <a:ext cx="568960" cy="70929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0" name="图片 8" descr="C:\Users\Administrator\Desktop\图片11.png图片11"/>
          <p:cNvPicPr>
            <a:picLocks noChangeAspect="1" noChangeArrowheads="1"/>
          </p:cNvPicPr>
          <p:nvPr/>
        </p:nvPicPr>
        <p:blipFill>
          <a:blip r:embed="rId5" cstate="print"/>
          <a:srcRect/>
          <a:stretch>
            <a:fillRect/>
          </a:stretch>
        </p:blipFill>
        <p:spPr bwMode="auto">
          <a:xfrm>
            <a:off x="9477375" y="3263900"/>
            <a:ext cx="925195" cy="932180"/>
          </a:xfrm>
          <a:prstGeom prst="rect">
            <a:avLst/>
          </a:prstGeom>
          <a:noFill/>
          <a:ln w="9525">
            <a:noFill/>
            <a:miter lim="800000"/>
            <a:headEnd/>
            <a:tailEnd/>
          </a:ln>
        </p:spPr>
      </p:pic>
      <p:sp>
        <p:nvSpPr>
          <p:cNvPr id="12" name="圆角矩形 11"/>
          <p:cNvSpPr/>
          <p:nvPr/>
        </p:nvSpPr>
        <p:spPr>
          <a:xfrm>
            <a:off x="9273540" y="4245610"/>
            <a:ext cx="123380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紧急按钮</a:t>
            </a:r>
            <a:endParaRPr lang="zh-CN" altLang="en-US">
              <a:latin typeface="楷体" panose="02010609060101010101" charset="-122"/>
              <a:ea typeface="楷体" panose="02010609060101010101" charset="-122"/>
              <a:sym typeface="+mn-ea"/>
            </a:endParaRPr>
          </a:p>
        </p:txBody>
      </p:sp>
      <p:pic>
        <p:nvPicPr>
          <p:cNvPr id="13" name="图片 8" descr="C:\Users\Administrator\Desktop\图片7.png图片7"/>
          <p:cNvPicPr>
            <a:picLocks noChangeAspect="1" noChangeArrowheads="1"/>
          </p:cNvPicPr>
          <p:nvPr/>
        </p:nvPicPr>
        <p:blipFill>
          <a:blip r:embed="rId6" cstate="print"/>
          <a:srcRect/>
          <a:stretch>
            <a:fillRect/>
          </a:stretch>
        </p:blipFill>
        <p:spPr bwMode="auto">
          <a:xfrm>
            <a:off x="10954385" y="3263900"/>
            <a:ext cx="764540" cy="932180"/>
          </a:xfrm>
          <a:prstGeom prst="rect">
            <a:avLst/>
          </a:prstGeom>
          <a:noFill/>
          <a:ln w="9525">
            <a:noFill/>
            <a:miter lim="800000"/>
            <a:headEnd/>
            <a:tailEnd/>
          </a:ln>
        </p:spPr>
      </p:pic>
      <p:sp>
        <p:nvSpPr>
          <p:cNvPr id="16" name="圆角矩形 15"/>
          <p:cNvSpPr/>
          <p:nvPr/>
        </p:nvSpPr>
        <p:spPr>
          <a:xfrm>
            <a:off x="10702290" y="4245610"/>
            <a:ext cx="139954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声光报警器</a:t>
            </a:r>
            <a:endParaRPr lang="zh-CN" altLang="en-US">
              <a:latin typeface="楷体" panose="02010609060101010101" charset="-122"/>
              <a:ea typeface="楷体" panose="02010609060101010101" charset="-122"/>
              <a:sym typeface="+mn-ea"/>
            </a:endParaRPr>
          </a:p>
        </p:txBody>
      </p:sp>
      <p:cxnSp>
        <p:nvCxnSpPr>
          <p:cNvPr id="17" name="直接连接符 16"/>
          <p:cNvCxnSpPr/>
          <p:nvPr/>
        </p:nvCxnSpPr>
        <p:spPr>
          <a:xfrm>
            <a:off x="10632440" y="2564765"/>
            <a:ext cx="652145" cy="84264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3112135" y="1817370"/>
            <a:ext cx="127762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显示</a:t>
            </a:r>
            <a:endParaRPr lang="zh-CN" altLang="en-US">
              <a:latin typeface="楷体" panose="02010609060101010101" charset="-122"/>
              <a:ea typeface="楷体" panose="02010609060101010101" charset="-122"/>
              <a:sym typeface="+mn-ea"/>
            </a:endParaRPr>
          </a:p>
        </p:txBody>
      </p:sp>
      <p:sp>
        <p:nvSpPr>
          <p:cNvPr id="19" name="圆角矩形 18"/>
          <p:cNvSpPr/>
          <p:nvPr/>
        </p:nvSpPr>
        <p:spPr>
          <a:xfrm>
            <a:off x="3112135" y="3926840"/>
            <a:ext cx="127762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dirty="0" smtClean="0">
                <a:sym typeface="+mn-ea"/>
              </a:rPr>
              <a:t>消防广播</a:t>
            </a:r>
            <a:endParaRPr lang="zh-CN" altLang="en-US">
              <a:latin typeface="楷体" panose="02010609060101010101" charset="-122"/>
              <a:ea typeface="楷体" panose="02010609060101010101" charset="-122"/>
              <a:sym typeface="+mn-ea"/>
            </a:endParaRPr>
          </a:p>
        </p:txBody>
      </p:sp>
      <p:sp>
        <p:nvSpPr>
          <p:cNvPr id="21" name="圆角矩形 20"/>
          <p:cNvSpPr/>
          <p:nvPr/>
        </p:nvSpPr>
        <p:spPr>
          <a:xfrm>
            <a:off x="3112135" y="3380740"/>
            <a:ext cx="127762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消防电话</a:t>
            </a:r>
            <a:endParaRPr lang="zh-CN" altLang="en-US">
              <a:latin typeface="楷体" panose="02010609060101010101" charset="-122"/>
              <a:ea typeface="楷体" panose="02010609060101010101" charset="-122"/>
              <a:sym typeface="+mn-ea"/>
            </a:endParaRPr>
          </a:p>
        </p:txBody>
      </p:sp>
      <p:sp>
        <p:nvSpPr>
          <p:cNvPr id="22" name="圆角矩形 21"/>
          <p:cNvSpPr/>
          <p:nvPr/>
        </p:nvSpPr>
        <p:spPr>
          <a:xfrm>
            <a:off x="3112135" y="2405380"/>
            <a:ext cx="1277620" cy="6870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dirty="0" smtClean="0">
                <a:sym typeface="+mn-ea"/>
              </a:rPr>
              <a:t>多线制手动控制盘</a:t>
            </a:r>
            <a:endParaRPr lang="zh-CN" altLang="en-US">
              <a:latin typeface="楷体" panose="02010609060101010101" charset="-122"/>
              <a:ea typeface="楷体" panose="02010609060101010101" charset="-122"/>
              <a:sym typeface="+mn-ea"/>
            </a:endParaRPr>
          </a:p>
        </p:txBody>
      </p:sp>
      <p:pic>
        <p:nvPicPr>
          <p:cNvPr id="23" name="图片 8" descr="C:\Users\Administrator\Desktop\图片12.png图片12"/>
          <p:cNvPicPr>
            <a:picLocks noChangeAspect="1" noChangeArrowheads="1"/>
          </p:cNvPicPr>
          <p:nvPr/>
        </p:nvPicPr>
        <p:blipFill>
          <a:blip r:embed="rId7" cstate="print"/>
          <a:srcRect/>
          <a:stretch>
            <a:fillRect/>
          </a:stretch>
        </p:blipFill>
        <p:spPr bwMode="auto">
          <a:xfrm>
            <a:off x="9477375" y="5185410"/>
            <a:ext cx="924560" cy="767080"/>
          </a:xfrm>
          <a:prstGeom prst="rect">
            <a:avLst/>
          </a:prstGeom>
          <a:noFill/>
          <a:ln w="9525">
            <a:noFill/>
            <a:miter lim="800000"/>
            <a:headEnd/>
            <a:tailEnd/>
          </a:ln>
        </p:spPr>
      </p:pic>
      <p:sp>
        <p:nvSpPr>
          <p:cNvPr id="24" name="圆角矩形 23"/>
          <p:cNvSpPr/>
          <p:nvPr/>
        </p:nvSpPr>
        <p:spPr>
          <a:xfrm>
            <a:off x="9343390" y="6015990"/>
            <a:ext cx="116459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消防电话</a:t>
            </a:r>
            <a:endParaRPr lang="zh-CN" altLang="en-US">
              <a:latin typeface="楷体" panose="02010609060101010101" charset="-122"/>
              <a:ea typeface="楷体" panose="02010609060101010101" charset="-122"/>
              <a:sym typeface="+mn-ea"/>
            </a:endParaRPr>
          </a:p>
        </p:txBody>
      </p:sp>
      <p:cxnSp>
        <p:nvCxnSpPr>
          <p:cNvPr id="25" name="肘形连接符 24"/>
          <p:cNvCxnSpPr/>
          <p:nvPr/>
        </p:nvCxnSpPr>
        <p:spPr>
          <a:xfrm rot="10800000">
            <a:off x="5735320" y="2276475"/>
            <a:ext cx="2115185" cy="1299845"/>
          </a:xfrm>
          <a:prstGeom prst="bentConnector3">
            <a:avLst>
              <a:gd name="adj1" fmla="val 49985"/>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7" idx="1"/>
            <a:endCxn id="49" idx="2"/>
          </p:cNvCxnSpPr>
          <p:nvPr/>
        </p:nvCxnSpPr>
        <p:spPr>
          <a:xfrm rot="10800000">
            <a:off x="5405755" y="4926330"/>
            <a:ext cx="2449195" cy="589280"/>
          </a:xfrm>
          <a:prstGeom prst="bentConnector2">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27" name="图片 8" descr="C:\Users\yh76 njt6junyha   b\Desktop\微信图片_20190401200020_看图王.jpg微信图片_20190401200020_看图王"/>
          <p:cNvPicPr>
            <a:picLocks noChangeAspect="1" noChangeArrowheads="1"/>
          </p:cNvPicPr>
          <p:nvPr/>
        </p:nvPicPr>
        <p:blipFill>
          <a:blip r:embed="rId8" cstate="print"/>
          <a:srcRect/>
          <a:stretch>
            <a:fillRect/>
          </a:stretch>
        </p:blipFill>
        <p:spPr bwMode="auto">
          <a:xfrm>
            <a:off x="471805" y="2275840"/>
            <a:ext cx="2208530" cy="1676400"/>
          </a:xfrm>
          <a:prstGeom prst="rect">
            <a:avLst/>
          </a:prstGeom>
          <a:noFill/>
          <a:ln w="9525">
            <a:noFill/>
            <a:miter lim="800000"/>
            <a:headEnd/>
            <a:tailEnd/>
          </a:ln>
        </p:spPr>
      </p:pic>
      <p:sp>
        <p:nvSpPr>
          <p:cNvPr id="30" name="圆角矩形 29"/>
          <p:cNvSpPr/>
          <p:nvPr/>
        </p:nvSpPr>
        <p:spPr>
          <a:xfrm>
            <a:off x="846455" y="1703070"/>
            <a:ext cx="1459865" cy="504825"/>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dirty="0" smtClean="0">
                <a:latin typeface="楷体" panose="02010609060101010101" charset="-122"/>
                <a:ea typeface="楷体" panose="02010609060101010101" charset="-122"/>
                <a:sym typeface="+mn-ea"/>
              </a:rPr>
              <a:t>图形显示器</a:t>
            </a:r>
            <a:endParaRPr lang="zh-CN" altLang="en-US" dirty="0">
              <a:latin typeface="楷体" panose="02010609060101010101" charset="-122"/>
              <a:ea typeface="楷体" panose="02010609060101010101" charset="-122"/>
              <a:sym typeface="+mn-ea"/>
            </a:endParaRPr>
          </a:p>
        </p:txBody>
      </p:sp>
      <p:cxnSp>
        <p:nvCxnSpPr>
          <p:cNvPr id="34" name="直接连接符 33"/>
          <p:cNvCxnSpPr/>
          <p:nvPr/>
        </p:nvCxnSpPr>
        <p:spPr>
          <a:xfrm>
            <a:off x="5087620" y="4869180"/>
            <a:ext cx="0" cy="791845"/>
          </a:xfrm>
          <a:prstGeom prst="line">
            <a:avLst/>
          </a:prstGeom>
          <a:ln w="28575" cmpd="sng">
            <a:solidFill>
              <a:schemeClr val="accent1">
                <a:shade val="50000"/>
              </a:schemeClr>
            </a:solidFill>
            <a:prstDash val="solid"/>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flipH="1" flipV="1">
            <a:off x="1558925" y="5661025"/>
            <a:ext cx="3528695" cy="63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27" idx="2"/>
          </p:cNvCxnSpPr>
          <p:nvPr/>
        </p:nvCxnSpPr>
        <p:spPr>
          <a:xfrm flipV="1">
            <a:off x="1558925" y="3952240"/>
            <a:ext cx="17145" cy="170878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38" name="图片 8" descr="C:\Users\Administrator\Desktop\图片13.png图片13"/>
          <p:cNvPicPr>
            <a:picLocks noChangeAspect="1" noChangeArrowheads="1"/>
          </p:cNvPicPr>
          <p:nvPr/>
        </p:nvPicPr>
        <p:blipFill>
          <a:blip r:embed="rId9" cstate="print"/>
          <a:srcRect/>
          <a:stretch>
            <a:fillRect/>
          </a:stretch>
        </p:blipFill>
        <p:spPr bwMode="auto">
          <a:xfrm>
            <a:off x="10819765" y="4943475"/>
            <a:ext cx="1164590" cy="961390"/>
          </a:xfrm>
          <a:prstGeom prst="rect">
            <a:avLst/>
          </a:prstGeom>
          <a:noFill/>
          <a:ln w="9525">
            <a:noFill/>
            <a:miter lim="800000"/>
            <a:headEnd/>
            <a:tailEnd/>
          </a:ln>
        </p:spPr>
      </p:pic>
      <p:sp>
        <p:nvSpPr>
          <p:cNvPr id="45" name="圆角矩形 44"/>
          <p:cNvSpPr/>
          <p:nvPr/>
        </p:nvSpPr>
        <p:spPr>
          <a:xfrm>
            <a:off x="10819130" y="6016625"/>
            <a:ext cx="1164590" cy="318135"/>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ts val="0"/>
              </a:spcBef>
              <a:spcAft>
                <a:spcPts val="35"/>
              </a:spcAft>
            </a:pPr>
            <a:r>
              <a:rPr lang="zh-CN" altLang="en-US">
                <a:latin typeface="楷体" panose="02010609060101010101" charset="-122"/>
                <a:ea typeface="楷体" panose="02010609060101010101" charset="-122"/>
                <a:sym typeface="+mn-ea"/>
              </a:rPr>
              <a:t>消防泵</a:t>
            </a:r>
            <a:endParaRPr lang="zh-CN" altLang="en-US">
              <a:latin typeface="楷体" panose="02010609060101010101" charset="-122"/>
              <a:ea typeface="楷体" panose="02010609060101010101" charset="-122"/>
              <a:sym typeface="+mn-ea"/>
            </a:endParaRPr>
          </a:p>
        </p:txBody>
      </p:sp>
      <p:cxnSp>
        <p:nvCxnSpPr>
          <p:cNvPr id="46" name="直接连接符 45"/>
          <p:cNvCxnSpPr/>
          <p:nvPr/>
        </p:nvCxnSpPr>
        <p:spPr>
          <a:xfrm flipH="1">
            <a:off x="6023610" y="1906270"/>
            <a:ext cx="3787775" cy="1079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11424285" y="4725035"/>
            <a:ext cx="0" cy="21590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6743700" y="4725035"/>
            <a:ext cx="4680585"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V="1">
            <a:off x="6743700" y="3861435"/>
            <a:ext cx="0" cy="85090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6023610" y="3861435"/>
            <a:ext cx="720090" cy="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9912350" y="4940935"/>
            <a:ext cx="0" cy="21653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6023610" y="4941570"/>
            <a:ext cx="3895090" cy="190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18" idx="3"/>
          </p:cNvCxnSpPr>
          <p:nvPr/>
        </p:nvCxnSpPr>
        <p:spPr>
          <a:xfrm flipH="1" flipV="1">
            <a:off x="4389755" y="1976755"/>
            <a:ext cx="626110" cy="21272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flipV="1">
            <a:off x="4367530" y="2853055"/>
            <a:ext cx="648335" cy="23939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endCxn id="21" idx="3"/>
          </p:cNvCxnSpPr>
          <p:nvPr/>
        </p:nvCxnSpPr>
        <p:spPr>
          <a:xfrm flipH="1" flipV="1">
            <a:off x="4389755" y="3540125"/>
            <a:ext cx="715645" cy="2603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endCxn id="19" idx="3"/>
          </p:cNvCxnSpPr>
          <p:nvPr/>
        </p:nvCxnSpPr>
        <p:spPr>
          <a:xfrm flipH="1" flipV="1">
            <a:off x="4389755" y="4086225"/>
            <a:ext cx="761365" cy="2857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edg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4" name="矩形 3"/>
          <p:cNvSpPr/>
          <p:nvPr/>
        </p:nvSpPr>
        <p:spPr>
          <a:xfrm>
            <a:off x="485969" y="936660"/>
            <a:ext cx="2186940" cy="675640"/>
          </a:xfrm>
          <a:prstGeom prst="rect">
            <a:avLst/>
          </a:prstGeom>
        </p:spPr>
        <p:txBody>
          <a:bodyPr wrap="none">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消防系统配置图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消防系统</a:t>
            </a:r>
            <a:r>
              <a:rPr lang="zh-CN" altLang="en-US" sz="2400" b="1" dirty="0" smtClean="0">
                <a:solidFill>
                  <a:schemeClr val="accent1"/>
                </a:solidFill>
              </a:rPr>
              <a:t>配置</a:t>
            </a:r>
            <a:endParaRPr lang="zh-CN" altLang="en-US" sz="2400" b="1" dirty="0">
              <a:solidFill>
                <a:schemeClr val="accent1"/>
              </a:solidFill>
            </a:endParaRPr>
          </a:p>
        </p:txBody>
      </p:sp>
      <p:pic>
        <p:nvPicPr>
          <p:cNvPr id="5" name="图片 4" descr="无标题"/>
          <p:cNvPicPr>
            <a:picLocks noChangeAspect="1"/>
          </p:cNvPicPr>
          <p:nvPr/>
        </p:nvPicPr>
        <p:blipFill>
          <a:blip r:embed="rId1" cstate="print"/>
          <a:stretch>
            <a:fillRect/>
          </a:stretch>
        </p:blipFill>
        <p:spPr>
          <a:xfrm>
            <a:off x="1327597" y="1283365"/>
            <a:ext cx="9232265" cy="5051425"/>
          </a:xfrm>
          <a:prstGeom prst="rect">
            <a:avLst/>
          </a:prstGeom>
        </p:spPr>
      </p:pic>
    </p:spTree>
  </p:cSld>
  <p:clrMapOvr>
    <a:masterClrMapping/>
  </p:clrMapOvr>
  <p:transition spd="med">
    <p:wedg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 4"/>
          <p:cNvSpPr/>
          <p:nvPr/>
        </p:nvSpPr>
        <p:spPr>
          <a:xfrm>
            <a:off x="191344" y="1340768"/>
            <a:ext cx="6821170" cy="48965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3"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rPr>
              <a:t>消防系统</a:t>
            </a:r>
            <a:r>
              <a:rPr lang="zh-CN" altLang="en-US" sz="2400" b="1" dirty="0" smtClean="0">
                <a:solidFill>
                  <a:schemeClr val="accent1"/>
                </a:solidFill>
              </a:rPr>
              <a:t>配置</a:t>
            </a:r>
            <a:endParaRPr lang="zh-CN" altLang="en-US" sz="2400" b="1" dirty="0">
              <a:solidFill>
                <a:schemeClr val="accent1"/>
              </a:solidFill>
            </a:endParaRPr>
          </a:p>
        </p:txBody>
      </p:sp>
      <p:graphicFrame>
        <p:nvGraphicFramePr>
          <p:cNvPr id="9" name="表格 8"/>
          <p:cNvGraphicFramePr>
            <a:graphicFrameLocks noGrp="1"/>
          </p:cNvGraphicFramePr>
          <p:nvPr/>
        </p:nvGraphicFramePr>
        <p:xfrm>
          <a:off x="7060565" y="1539875"/>
          <a:ext cx="5041900" cy="4443730"/>
        </p:xfrm>
        <a:graphic>
          <a:graphicData uri="http://schemas.openxmlformats.org/drawingml/2006/table">
            <a:tbl>
              <a:tblPr/>
              <a:tblGrid>
                <a:gridCol w="878840"/>
                <a:gridCol w="1713230"/>
                <a:gridCol w="1252220"/>
                <a:gridCol w="1197610"/>
              </a:tblGrid>
              <a:tr h="755650">
                <a:tc gridSpan="4">
                  <a:txBody>
                    <a:bodyPr/>
                    <a:lstStyle/>
                    <a:p>
                      <a:pPr algn="ctr" fontAlgn="ctr"/>
                      <a:r>
                        <a:rPr lang="en-US" altLang="zh-CN" sz="1800" b="1" i="0" u="none" strike="noStrike" dirty="0" smtClean="0">
                          <a:solidFill>
                            <a:srgbClr val="000000"/>
                          </a:solidFill>
                          <a:latin typeface="宋体" panose="02010600030101010101" pitchFamily="2" charset="-122"/>
                        </a:rPr>
                        <a:t>A-5</a:t>
                      </a:r>
                      <a:r>
                        <a:rPr lang="zh-CN" altLang="en-US" sz="1800" b="1" i="0" u="none" strike="noStrike" dirty="0" smtClean="0">
                          <a:solidFill>
                            <a:srgbClr val="000000"/>
                          </a:solidFill>
                          <a:latin typeface="宋体" panose="02010600030101010101" pitchFamily="2" charset="-122"/>
                        </a:rPr>
                        <a:t>消防</a:t>
                      </a:r>
                      <a:r>
                        <a:rPr lang="zh-CN" altLang="en-US" sz="1800" b="1" i="0" u="none" strike="noStrike" dirty="0">
                          <a:solidFill>
                            <a:srgbClr val="000000"/>
                          </a:solidFill>
                          <a:latin typeface="宋体" panose="02010600030101010101" pitchFamily="2" charset="-122"/>
                        </a:rPr>
                        <a:t>设备配置数量总数</a:t>
                      </a:r>
                      <a:endParaRPr lang="zh-CN" altLang="en-US" sz="1800" b="1" i="0" u="none" strike="noStrike" dirty="0">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c hMerge="1">
                  <a:tcPr/>
                </a:tc>
                <a:tc hMerge="1">
                  <a:tcPr/>
                </a:tc>
              </a:tr>
              <a:tr h="335280">
                <a:tc>
                  <a:txBody>
                    <a:bodyPr/>
                    <a:lstStyle/>
                    <a:p>
                      <a:pPr algn="ctr" fontAlgn="ctr"/>
                      <a:r>
                        <a:rPr lang="zh-CN" altLang="en-US" sz="1600" b="1" i="0" u="none" strike="noStrike">
                          <a:solidFill>
                            <a:srgbClr val="000000"/>
                          </a:solidFill>
                          <a:latin typeface="宋体" panose="02010600030101010101" pitchFamily="2" charset="-122"/>
                        </a:rPr>
                        <a:t>序号</a:t>
                      </a:r>
                      <a:endParaRPr lang="zh-CN" altLang="en-US" sz="1600" b="1"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latin typeface="宋体" panose="02010600030101010101" pitchFamily="2" charset="-122"/>
                        </a:rPr>
                        <a:t>设备名称</a:t>
                      </a:r>
                      <a:endParaRPr lang="zh-CN" altLang="en-US" sz="1600" b="1"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latin typeface="宋体" panose="02010600030101010101" pitchFamily="2" charset="-122"/>
                        </a:rPr>
                        <a:t>数量</a:t>
                      </a:r>
                      <a:endParaRPr lang="zh-CN" altLang="en-US" sz="1600" b="1"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latin typeface="宋体" panose="02010600030101010101" pitchFamily="2" charset="-122"/>
                        </a:rPr>
                        <a:t>单位</a:t>
                      </a:r>
                      <a:endParaRPr lang="zh-CN" altLang="en-US" sz="1600" b="1"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buNone/>
                      </a:pPr>
                      <a:r>
                        <a:rPr lang="en-US" altLang="zh-CN" sz="1600" b="0" i="0" u="none" strike="noStrike">
                          <a:solidFill>
                            <a:srgbClr val="000000"/>
                          </a:solidFill>
                          <a:latin typeface="宋体" panose="02010600030101010101" pitchFamily="2" charset="-122"/>
                        </a:rPr>
                        <a:t>1</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zh-CN" altLang="en-US" sz="1600" b="0" i="0" u="none" strike="noStrike">
                          <a:solidFill>
                            <a:srgbClr val="000000"/>
                          </a:solidFill>
                          <a:latin typeface="宋体" panose="02010600030101010101" pitchFamily="2" charset="-122"/>
                        </a:rPr>
                        <a:t>感烟探测器</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US" altLang="zh-CN" sz="1600" b="0" i="0" u="none" strike="noStrike">
                          <a:solidFill>
                            <a:srgbClr val="000000"/>
                          </a:solidFill>
                          <a:latin typeface="宋体" panose="02010600030101010101" pitchFamily="2" charset="-122"/>
                        </a:rPr>
                        <a:t>1927</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zh-CN" altLang="en-US" sz="1600" b="0" i="0" u="none" strike="noStrike">
                          <a:solidFill>
                            <a:srgbClr val="000000"/>
                          </a:solidFill>
                          <a:latin typeface="宋体" panose="02010600030101010101" pitchFamily="2" charset="-122"/>
                        </a:rPr>
                        <a:t>个</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buNone/>
                      </a:pPr>
                      <a:r>
                        <a:rPr lang="en-US" altLang="zh-CN" sz="1600" b="0" i="0" u="none" strike="noStrike">
                          <a:solidFill>
                            <a:srgbClr val="000000"/>
                          </a:solidFill>
                          <a:latin typeface="宋体" panose="02010600030101010101" pitchFamily="2" charset="-122"/>
                        </a:rPr>
                        <a:t>2</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zh-CN" altLang="en-US" sz="1600" b="0" i="0" u="none" strike="noStrike">
                          <a:solidFill>
                            <a:srgbClr val="000000"/>
                          </a:solidFill>
                          <a:latin typeface="宋体" panose="02010600030101010101" pitchFamily="2" charset="-122"/>
                        </a:rPr>
                        <a:t>感温探测器</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en-US" altLang="zh-CN" sz="1600" b="0" i="0" u="none" strike="noStrike">
                          <a:solidFill>
                            <a:srgbClr val="000000"/>
                          </a:solidFill>
                          <a:latin typeface="宋体" panose="02010600030101010101" pitchFamily="2" charset="-122"/>
                        </a:rPr>
                        <a:t>1687</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uNone/>
                      </a:pPr>
                      <a:r>
                        <a:rPr lang="zh-CN" altLang="en-US" sz="1600" b="0" i="0" u="none" strike="noStrike">
                          <a:solidFill>
                            <a:srgbClr val="000000"/>
                          </a:solidFill>
                          <a:latin typeface="宋体" panose="02010600030101010101" pitchFamily="2" charset="-122"/>
                        </a:rPr>
                        <a:t>个</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r>
                        <a:rPr lang="en-US" altLang="zh-CN" sz="1600" b="0" i="0" u="none" strike="noStrike">
                          <a:solidFill>
                            <a:srgbClr val="000000"/>
                          </a:solidFill>
                          <a:latin typeface="宋体" panose="02010600030101010101" pitchFamily="2" charset="-122"/>
                        </a:rPr>
                        <a:t>3</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灭火器</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宋体" panose="02010600030101010101" pitchFamily="2" charset="-122"/>
                        </a:rPr>
                        <a:t>574</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具</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r>
                        <a:rPr lang="en-US" altLang="zh-CN" sz="1600" b="0" i="0" u="none" strike="noStrike">
                          <a:solidFill>
                            <a:srgbClr val="000000"/>
                          </a:solidFill>
                          <a:latin typeface="宋体" panose="02010600030101010101" pitchFamily="2" charset="-122"/>
                        </a:rPr>
                        <a:t>4</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消火栓</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宋体" panose="02010600030101010101" pitchFamily="2" charset="-122"/>
                        </a:rPr>
                        <a:t>61</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套</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r>
                        <a:rPr lang="en-US" altLang="zh-CN" sz="1600" b="0" i="0" u="none" strike="noStrike">
                          <a:solidFill>
                            <a:srgbClr val="000000"/>
                          </a:solidFill>
                          <a:latin typeface="宋体" panose="02010600030101010101" pitchFamily="2" charset="-122"/>
                        </a:rPr>
                        <a:t>5</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手报</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宋体" panose="02010600030101010101" pitchFamily="2" charset="-122"/>
                        </a:rPr>
                        <a:t>87</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个</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r>
                        <a:rPr lang="en-US" altLang="zh-CN" sz="1600" b="0" i="0" u="none" strike="noStrike">
                          <a:solidFill>
                            <a:srgbClr val="000000"/>
                          </a:solidFill>
                          <a:latin typeface="宋体" panose="02010600030101010101" pitchFamily="2" charset="-122"/>
                        </a:rPr>
                        <a:t>6</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钢瓶</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宋体" panose="02010600030101010101" pitchFamily="2" charset="-122"/>
                        </a:rPr>
                        <a:t>90</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具</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r>
                        <a:rPr lang="en-US" altLang="zh-CN" sz="1600" b="0" i="0" u="none" strike="noStrike">
                          <a:solidFill>
                            <a:srgbClr val="000000"/>
                          </a:solidFill>
                          <a:latin typeface="宋体" panose="02010600030101010101" pitchFamily="2" charset="-122"/>
                        </a:rPr>
                        <a:t>7</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气灭控制盘</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宋体" panose="02010600030101010101" pitchFamily="2" charset="-122"/>
                        </a:rPr>
                        <a:t>21</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个</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r>
                        <a:rPr lang="en-US" altLang="zh-CN" sz="1600" b="0" i="0" u="none" strike="noStrike">
                          <a:solidFill>
                            <a:srgbClr val="000000"/>
                          </a:solidFill>
                          <a:latin typeface="宋体" panose="02010600030101010101" pitchFamily="2" charset="-122"/>
                        </a:rPr>
                        <a:t>8</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紧急启停按钮</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宋体" panose="02010600030101010101" pitchFamily="2" charset="-122"/>
                        </a:rPr>
                        <a:t>44</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个</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r>
                        <a:rPr lang="en-US" altLang="zh-CN" sz="1600" b="0" i="0" u="none" strike="noStrike">
                          <a:solidFill>
                            <a:srgbClr val="000000"/>
                          </a:solidFill>
                          <a:latin typeface="宋体" panose="02010600030101010101" pitchFamily="2" charset="-122"/>
                        </a:rPr>
                        <a:t>9</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消火栓泵</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宋体" panose="02010600030101010101" pitchFamily="2" charset="-122"/>
                        </a:rPr>
                        <a:t>2</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台</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35280">
                <a:tc>
                  <a:txBody>
                    <a:bodyPr/>
                    <a:lstStyle/>
                    <a:p>
                      <a:pPr algn="ctr" fontAlgn="ctr"/>
                      <a:r>
                        <a:rPr lang="en-US" altLang="zh-CN" sz="1600" b="0" i="0" u="none" strike="noStrike">
                          <a:solidFill>
                            <a:srgbClr val="000000"/>
                          </a:solidFill>
                          <a:latin typeface="宋体" panose="02010600030101010101" pitchFamily="2" charset="-122"/>
                        </a:rPr>
                        <a:t>10</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喷淋泵</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宋体" panose="02010600030101010101" pitchFamily="2" charset="-122"/>
                        </a:rPr>
                        <a:t>2</a:t>
                      </a:r>
                      <a:endParaRPr lang="en-US" altLang="zh-CN"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0" i="0" u="none" strike="noStrike">
                          <a:solidFill>
                            <a:srgbClr val="000000"/>
                          </a:solidFill>
                          <a:latin typeface="宋体" panose="02010600030101010101" pitchFamily="2" charset="-122"/>
                        </a:rPr>
                        <a:t>台</a:t>
                      </a:r>
                      <a:endParaRPr lang="zh-CN" altLang="en-US" sz="1600" b="0" i="0" u="none" strike="noStrike">
                        <a:solidFill>
                          <a:srgbClr val="000000"/>
                        </a:solidFill>
                        <a:latin typeface="宋体" panose="02010600030101010101" pitchFamily="2"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5" name="矩形 4"/>
          <p:cNvSpPr/>
          <p:nvPr/>
        </p:nvSpPr>
        <p:spPr>
          <a:xfrm>
            <a:off x="443434" y="952535"/>
            <a:ext cx="2415540" cy="675640"/>
          </a:xfrm>
          <a:prstGeom prst="rect">
            <a:avLst/>
          </a:prstGeom>
        </p:spPr>
        <p:txBody>
          <a:bodyPr wrap="none">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消防系统设备配置</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sp>
        <p:nvSpPr>
          <p:cNvPr id="7" name="文本框 6"/>
          <p:cNvSpPr txBox="1"/>
          <p:nvPr/>
        </p:nvSpPr>
        <p:spPr>
          <a:xfrm>
            <a:off x="407115" y="1412776"/>
            <a:ext cx="6955790" cy="398780"/>
          </a:xfrm>
          <a:prstGeom prst="rect">
            <a:avLst/>
          </a:prstGeom>
          <a:noFill/>
        </p:spPr>
        <p:txBody>
          <a:bodyPr wrap="square" rtlCol="0">
            <a:spAutoFit/>
          </a:bodyPr>
          <a:lstStyle/>
          <a:p>
            <a:r>
              <a:rPr lang="en-US" altLang="zh-CN" sz="2000" dirty="0">
                <a:solidFill>
                  <a:schemeClr val="bg1"/>
                </a:solidFill>
                <a:latin typeface="楷体" panose="02010609060101010101" charset="-122"/>
                <a:ea typeface="楷体" panose="02010609060101010101" charset="-122"/>
                <a:cs typeface="楷体" panose="02010609060101010101" charset="-122"/>
              </a:rPr>
              <a:t>A-5</a:t>
            </a:r>
            <a:r>
              <a:rPr lang="zh-CN" altLang="en-US" sz="2000" dirty="0">
                <a:solidFill>
                  <a:schemeClr val="bg1"/>
                </a:solidFill>
                <a:latin typeface="楷体" panose="02010609060101010101" charset="-122"/>
                <a:ea typeface="楷体" panose="02010609060101010101" charset="-122"/>
                <a:cs typeface="楷体" panose="02010609060101010101" charset="-122"/>
              </a:rPr>
              <a:t>消防中控室配置一台消防主机品牌</a:t>
            </a:r>
            <a:r>
              <a:rPr lang="zh-CN" altLang="en-US" sz="2000" dirty="0" smtClean="0">
                <a:solidFill>
                  <a:schemeClr val="bg1"/>
                </a:solidFill>
                <a:latin typeface="楷体" panose="02010609060101010101" charset="-122"/>
                <a:ea typeface="楷体" panose="02010609060101010101" charset="-122"/>
                <a:cs typeface="楷体" panose="02010609060101010101" charset="-122"/>
              </a:rPr>
              <a:t>型号利达</a:t>
            </a:r>
            <a:r>
              <a:rPr lang="en-US" altLang="zh-CN" sz="2000" dirty="0" smtClean="0">
                <a:solidFill>
                  <a:schemeClr val="bg1"/>
                </a:solidFill>
                <a:latin typeface="楷体" panose="02010609060101010101" charset="-122"/>
                <a:ea typeface="楷体" panose="02010609060101010101" charset="-122"/>
                <a:cs typeface="楷体" panose="02010609060101010101" charset="-122"/>
              </a:rPr>
              <a:t>LD128EII</a:t>
            </a:r>
            <a:endParaRPr lang="zh-CN" altLang="en-US" sz="2000" dirty="0">
              <a:latin typeface="楷体" panose="02010609060101010101" charset="-122"/>
              <a:ea typeface="楷体" panose="02010609060101010101" charset="-122"/>
              <a:cs typeface="楷体" panose="02010609060101010101" charset="-122"/>
            </a:endParaRPr>
          </a:p>
        </p:txBody>
      </p:sp>
      <p:sp>
        <p:nvSpPr>
          <p:cNvPr id="6" name="文本框 5"/>
          <p:cNvSpPr txBox="1"/>
          <p:nvPr/>
        </p:nvSpPr>
        <p:spPr>
          <a:xfrm>
            <a:off x="543560" y="1826895"/>
            <a:ext cx="6047105" cy="3907790"/>
          </a:xfrm>
          <a:prstGeom prst="rect">
            <a:avLst/>
          </a:prstGeom>
          <a:noFill/>
        </p:spPr>
        <p:txBody>
          <a:bodyPr wrap="square" rtlCol="0" anchor="t">
            <a:spAutoFit/>
          </a:bodyPr>
          <a:lstStyle/>
          <a:p>
            <a:pPr>
              <a:lnSpc>
                <a:spcPct val="200000"/>
              </a:lnSpc>
            </a:pPr>
            <a:r>
              <a:rPr lang="en-US" sz="1600" b="1" dirty="0" smtClean="0">
                <a:solidFill>
                  <a:schemeClr val="bg1"/>
                </a:solidFill>
                <a:latin typeface="仿宋" panose="02010609060101010101" pitchFamily="49" charset="-122"/>
                <a:ea typeface="仿宋" panose="02010609060101010101" pitchFamily="49" charset="-122"/>
                <a:sym typeface="+mn-ea"/>
              </a:rPr>
              <a:t>1.</a:t>
            </a:r>
            <a:r>
              <a:rPr lang="zh-CN" altLang="en-US" sz="1600" b="1" dirty="0" smtClean="0">
                <a:solidFill>
                  <a:schemeClr val="bg1"/>
                </a:solidFill>
                <a:latin typeface="仿宋" panose="02010609060101010101" pitchFamily="49" charset="-122"/>
                <a:ea typeface="仿宋" panose="02010609060101010101" pitchFamily="49" charset="-122"/>
                <a:sym typeface="+mn-ea"/>
              </a:rPr>
              <a:t>消防主机配置：</a:t>
            </a:r>
            <a:endParaRPr lang="en-US" altLang="zh-CN" sz="1600" dirty="0" smtClean="0">
              <a:solidFill>
                <a:schemeClr val="bg1"/>
              </a:solidFill>
              <a:latin typeface="仿宋" panose="02010609060101010101" pitchFamily="49" charset="-122"/>
              <a:ea typeface="仿宋" panose="02010609060101010101" pitchFamily="49" charset="-122"/>
            </a:endParaRPr>
          </a:p>
          <a:p>
            <a:pPr marL="285750" indent="-285750">
              <a:lnSpc>
                <a:spcPct val="200000"/>
              </a:lnSpc>
              <a:buFont typeface="Wingdings" panose="05000000000000000000" charset="0"/>
              <a:buChar char="Ø"/>
            </a:pPr>
            <a:r>
              <a:rPr lang="zh-CN" altLang="en-US" sz="1600" dirty="0" smtClean="0">
                <a:solidFill>
                  <a:schemeClr val="bg1"/>
                </a:solidFill>
                <a:sym typeface="+mn-ea"/>
              </a:rPr>
              <a:t>多线制手动控制盘配置</a:t>
            </a:r>
            <a:r>
              <a:rPr lang="en-US" altLang="zh-CN" sz="1600" dirty="0" smtClean="0">
                <a:solidFill>
                  <a:schemeClr val="bg1"/>
                </a:solidFill>
                <a:sym typeface="+mn-ea"/>
              </a:rPr>
              <a:t>1</a:t>
            </a:r>
            <a:r>
              <a:rPr lang="zh-CN" altLang="en-US" sz="1600" dirty="0" smtClean="0">
                <a:solidFill>
                  <a:schemeClr val="bg1"/>
                </a:solidFill>
                <a:sym typeface="+mn-ea"/>
              </a:rPr>
              <a:t>台品牌型号</a:t>
            </a:r>
            <a:r>
              <a:rPr lang="en-US" altLang="zh-CN" sz="1600" dirty="0" smtClean="0">
                <a:solidFill>
                  <a:schemeClr val="bg1"/>
                </a:solidFill>
                <a:sym typeface="+mn-ea"/>
              </a:rPr>
              <a:t>:</a:t>
            </a:r>
            <a:r>
              <a:rPr lang="zh-CN" altLang="en-US" sz="1600" dirty="0" smtClean="0">
                <a:solidFill>
                  <a:schemeClr val="bg1"/>
                </a:solidFill>
                <a:sym typeface="+mn-ea"/>
              </a:rPr>
              <a:t>利达</a:t>
            </a:r>
            <a:r>
              <a:rPr lang="en-US" altLang="zh-CN" sz="1600" dirty="0" smtClean="0">
                <a:solidFill>
                  <a:schemeClr val="bg1"/>
                </a:solidFill>
                <a:sym typeface="+mn-ea"/>
              </a:rPr>
              <a:t>LD9203EN</a:t>
            </a:r>
            <a:endParaRPr lang="en-US" altLang="zh-CN" sz="1600" dirty="0" smtClean="0">
              <a:solidFill>
                <a:schemeClr val="bg1"/>
              </a:solidFill>
              <a:sym typeface="+mn-ea"/>
            </a:endParaRPr>
          </a:p>
          <a:p>
            <a:pPr marL="285750" indent="-285750">
              <a:lnSpc>
                <a:spcPct val="200000"/>
              </a:lnSpc>
              <a:buFont typeface="Wingdings" panose="05000000000000000000" charset="0"/>
              <a:buChar char="Ø"/>
            </a:pPr>
            <a:r>
              <a:rPr lang="zh-CN" altLang="en-US" sz="1600" dirty="0" smtClean="0">
                <a:solidFill>
                  <a:schemeClr val="bg1"/>
                </a:solidFill>
                <a:sym typeface="+mn-ea"/>
              </a:rPr>
              <a:t>区域控制盘一台品牌利达</a:t>
            </a:r>
            <a:endParaRPr lang="zh-CN" altLang="en-US" sz="1600" dirty="0" smtClean="0">
              <a:solidFill>
                <a:schemeClr val="bg1"/>
              </a:solidFill>
              <a:sym typeface="+mn-ea"/>
            </a:endParaRPr>
          </a:p>
          <a:p>
            <a:pPr marL="285750" indent="-285750">
              <a:lnSpc>
                <a:spcPct val="200000"/>
              </a:lnSpc>
              <a:buFont typeface="Wingdings" panose="05000000000000000000" charset="0"/>
              <a:buChar char="Ø"/>
            </a:pPr>
            <a:r>
              <a:rPr lang="zh-CN" altLang="en-US" sz="1600" dirty="0" smtClean="0">
                <a:solidFill>
                  <a:schemeClr val="bg1"/>
                </a:solidFill>
                <a:sym typeface="+mn-ea"/>
              </a:rPr>
              <a:t>功率放大器一台品牌利达</a:t>
            </a:r>
            <a:endParaRPr lang="zh-CN" altLang="en-US" sz="1600" dirty="0" smtClean="0">
              <a:solidFill>
                <a:schemeClr val="bg1"/>
              </a:solidFill>
              <a:sym typeface="+mn-ea"/>
            </a:endParaRPr>
          </a:p>
          <a:p>
            <a:pPr marL="285750" indent="-285750">
              <a:lnSpc>
                <a:spcPct val="200000"/>
              </a:lnSpc>
              <a:buFont typeface="Wingdings" panose="05000000000000000000" charset="0"/>
              <a:buChar char="Ø"/>
            </a:pPr>
            <a:r>
              <a:rPr lang="zh-CN" altLang="en-US" sz="1600" dirty="0" smtClean="0">
                <a:solidFill>
                  <a:schemeClr val="bg1"/>
                </a:solidFill>
                <a:sym typeface="+mn-ea"/>
              </a:rPr>
              <a:t>图形显示器一台品牌型号：利达</a:t>
            </a:r>
            <a:r>
              <a:rPr lang="en-US" altLang="zh-CN" sz="1600" dirty="0" smtClean="0">
                <a:solidFill>
                  <a:schemeClr val="bg1"/>
                </a:solidFill>
                <a:sym typeface="+mn-ea"/>
              </a:rPr>
              <a:t>LD6901</a:t>
            </a:r>
            <a:endParaRPr lang="zh-CN" altLang="en-US" sz="1600" dirty="0" smtClean="0">
              <a:solidFill>
                <a:schemeClr val="bg1"/>
              </a:solidFill>
              <a:sym typeface="+mn-ea"/>
            </a:endParaRPr>
          </a:p>
          <a:p>
            <a:pPr indent="0">
              <a:lnSpc>
                <a:spcPct val="200000"/>
              </a:lnSpc>
              <a:buFont typeface="Wingdings" panose="05000000000000000000" charset="0"/>
              <a:buNone/>
            </a:pPr>
            <a:r>
              <a:rPr lang="en-US" altLang="zh-CN" sz="2000" b="1" dirty="0" smtClean="0">
                <a:solidFill>
                  <a:schemeClr val="bg1"/>
                </a:solidFill>
                <a:latin typeface="仿宋" panose="02010609060101010101" pitchFamily="49" charset="-122"/>
                <a:ea typeface="仿宋" panose="02010609060101010101" pitchFamily="49" charset="-122"/>
                <a:sym typeface="+mn-ea"/>
              </a:rPr>
              <a:t>2.</a:t>
            </a:r>
            <a:r>
              <a:rPr lang="zh-CN" altLang="en-US" sz="2000" b="1" dirty="0" smtClean="0">
                <a:solidFill>
                  <a:schemeClr val="bg1"/>
                </a:solidFill>
                <a:latin typeface="仿宋" panose="02010609060101010101" pitchFamily="49" charset="-122"/>
                <a:ea typeface="仿宋" panose="02010609060101010101" pitchFamily="49" charset="-122"/>
                <a:sym typeface="+mn-ea"/>
              </a:rPr>
              <a:t>消防设备配置：</a:t>
            </a:r>
            <a:endParaRPr lang="zh-CN" altLang="en-US" sz="2000" b="1" dirty="0" smtClean="0">
              <a:solidFill>
                <a:schemeClr val="bg1"/>
              </a:solidFill>
              <a:latin typeface="仿宋" panose="02010609060101010101" pitchFamily="49" charset="-122"/>
              <a:ea typeface="仿宋" panose="02010609060101010101" pitchFamily="49" charset="-122"/>
              <a:sym typeface="+mn-ea"/>
            </a:endParaRPr>
          </a:p>
          <a:p>
            <a:pPr indent="0">
              <a:lnSpc>
                <a:spcPct val="150000"/>
              </a:lnSpc>
              <a:buFont typeface="Wingdings" panose="05000000000000000000" charset="0"/>
              <a:buNone/>
            </a:pPr>
            <a:r>
              <a:rPr lang="zh-CN" altLang="en-US" sz="1600" dirty="0" smtClean="0">
                <a:solidFill>
                  <a:schemeClr val="bg1"/>
                </a:solidFill>
                <a:sym typeface="+mn-ea"/>
              </a:rPr>
              <a:t>A-5配置消防设备有：感烟探测器、感温探测器、灭火器、消火栓、手报、钢瓶、气灭控      制盘、紧急启停按钮、消防泵设备。</a:t>
            </a:r>
            <a:endParaRPr lang="zh-CN" altLang="en-US" sz="1600" dirty="0" smtClean="0">
              <a:solidFill>
                <a:schemeClr val="bg1"/>
              </a:solidFill>
              <a:sym typeface="+mn-ea"/>
            </a:endParaRPr>
          </a:p>
        </p:txBody>
      </p:sp>
    </p:spTree>
  </p:cSld>
  <p:clrMapOvr>
    <a:masterClrMapping/>
  </p:clrMapOvr>
  <p:transition spd="med">
    <p:diamon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 167"/>
          <p:cNvSpPr/>
          <p:nvPr/>
        </p:nvSpPr>
        <p:spPr>
          <a:xfrm>
            <a:off x="191344" y="1196752"/>
            <a:ext cx="6193155" cy="504063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3"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rPr>
              <a:t>消防系统</a:t>
            </a:r>
            <a:r>
              <a:rPr lang="zh-CN" altLang="en-US" sz="2400" b="1" dirty="0" smtClean="0">
                <a:solidFill>
                  <a:schemeClr val="accent1"/>
                </a:solidFill>
              </a:rPr>
              <a:t>配置</a:t>
            </a:r>
            <a:endParaRPr lang="zh-CN" altLang="en-US" sz="2400" b="1" dirty="0">
              <a:solidFill>
                <a:schemeClr val="accent1"/>
              </a:solidFill>
            </a:endParaRPr>
          </a:p>
        </p:txBody>
      </p:sp>
      <p:sp>
        <p:nvSpPr>
          <p:cNvPr id="4" name="文本框 3"/>
          <p:cNvSpPr txBox="1"/>
          <p:nvPr/>
        </p:nvSpPr>
        <p:spPr>
          <a:xfrm>
            <a:off x="479376" y="4365104"/>
            <a:ext cx="6043930" cy="1753235"/>
          </a:xfrm>
          <a:prstGeom prst="rect">
            <a:avLst/>
          </a:prstGeom>
          <a:noFill/>
        </p:spPr>
        <p:txBody>
          <a:bodyPr wrap="square" rtlCol="0" anchor="t">
            <a:spAutoFit/>
          </a:bodyPr>
          <a:lstStyle/>
          <a:p>
            <a:pPr>
              <a:lnSpc>
                <a:spcPct val="150000"/>
              </a:lnSpc>
            </a:pPr>
            <a:r>
              <a:rPr lang="en-US" altLang="zh-CN" b="1" dirty="0" smtClean="0">
                <a:solidFill>
                  <a:schemeClr val="bg1"/>
                </a:solidFill>
                <a:latin typeface="仿宋" panose="02010609060101010101" pitchFamily="49" charset="-122"/>
                <a:ea typeface="仿宋" panose="02010609060101010101" pitchFamily="49" charset="-122"/>
                <a:sym typeface="+mn-ea"/>
              </a:rPr>
              <a:t>4.</a:t>
            </a:r>
            <a:r>
              <a:rPr lang="zh-CN" altLang="en-US" b="1" dirty="0" smtClean="0">
                <a:solidFill>
                  <a:schemeClr val="bg1"/>
                </a:solidFill>
                <a:latin typeface="仿宋" panose="02010609060101010101" pitchFamily="49" charset="-122"/>
                <a:ea typeface="仿宋" panose="02010609060101010101" pitchFamily="49" charset="-122"/>
                <a:sym typeface="+mn-ea"/>
              </a:rPr>
              <a:t>气灭盘、消火栓配置：</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每层配置</a:t>
            </a:r>
            <a:r>
              <a:rPr lang="en-US" dirty="0" smtClean="0">
                <a:solidFill>
                  <a:schemeClr val="bg1"/>
                </a:solidFill>
                <a:latin typeface="仿宋" panose="02010609060101010101" pitchFamily="49" charset="-122"/>
                <a:ea typeface="仿宋" panose="02010609060101010101" pitchFamily="49" charset="-122"/>
                <a:sym typeface="+mn-ea"/>
              </a:rPr>
              <a:t>2</a:t>
            </a:r>
            <a:r>
              <a:rPr lang="zh-CN" altLang="en-US" dirty="0" smtClean="0">
                <a:solidFill>
                  <a:schemeClr val="bg1"/>
                </a:solidFill>
                <a:latin typeface="仿宋" panose="02010609060101010101" pitchFamily="49" charset="-122"/>
                <a:ea typeface="仿宋" panose="02010609060101010101" pitchFamily="49" charset="-122"/>
                <a:sym typeface="+mn-ea"/>
              </a:rPr>
              <a:t>个气灭盘，每组控制按钮配置两个紧急启停按钮，品牌型号：利达</a:t>
            </a:r>
            <a:r>
              <a:rPr lang="en-US" altLang="zh-CN" dirty="0" smtClean="0">
                <a:solidFill>
                  <a:schemeClr val="bg1"/>
                </a:solidFill>
                <a:latin typeface="仿宋" panose="02010609060101010101" pitchFamily="49" charset="-122"/>
                <a:ea typeface="仿宋" panose="02010609060101010101" pitchFamily="49" charset="-122"/>
                <a:sym typeface="+mn-ea"/>
              </a:rPr>
              <a:t>LD1200A</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每层配置</a:t>
            </a:r>
            <a:r>
              <a:rPr lang="en-US" altLang="zh-CN" dirty="0" smtClean="0">
                <a:solidFill>
                  <a:schemeClr val="bg1"/>
                </a:solidFill>
                <a:latin typeface="仿宋" panose="02010609060101010101" pitchFamily="49" charset="-122"/>
                <a:ea typeface="仿宋" panose="02010609060101010101" pitchFamily="49" charset="-122"/>
                <a:sym typeface="+mn-ea"/>
              </a:rPr>
              <a:t>6</a:t>
            </a:r>
            <a:r>
              <a:rPr lang="zh-CN" altLang="en-US" dirty="0" smtClean="0">
                <a:solidFill>
                  <a:schemeClr val="bg1"/>
                </a:solidFill>
                <a:latin typeface="仿宋" panose="02010609060101010101" pitchFamily="49" charset="-122"/>
                <a:ea typeface="仿宋" panose="02010609060101010101" pitchFamily="49" charset="-122"/>
                <a:sym typeface="+mn-ea"/>
              </a:rPr>
              <a:t>套消火栓</a:t>
            </a:r>
            <a:endParaRPr lang="zh-CN" altLang="en-US" dirty="0" smtClean="0">
              <a:solidFill>
                <a:schemeClr val="bg1"/>
              </a:solidFill>
              <a:latin typeface="仿宋" panose="02010609060101010101" pitchFamily="49" charset="-122"/>
              <a:ea typeface="仿宋" panose="02010609060101010101" pitchFamily="49" charset="-122"/>
              <a:sym typeface="+mn-ea"/>
            </a:endParaRPr>
          </a:p>
        </p:txBody>
      </p:sp>
      <p:sp>
        <p:nvSpPr>
          <p:cNvPr id="8" name="文本框 7"/>
          <p:cNvSpPr txBox="1"/>
          <p:nvPr/>
        </p:nvSpPr>
        <p:spPr>
          <a:xfrm>
            <a:off x="551384" y="1052736"/>
            <a:ext cx="6043930" cy="3553460"/>
          </a:xfrm>
          <a:prstGeom prst="rect">
            <a:avLst/>
          </a:prstGeom>
          <a:noFill/>
        </p:spPr>
        <p:txBody>
          <a:bodyPr wrap="square" rtlCol="0" anchor="t">
            <a:spAutoFit/>
          </a:bodyPr>
          <a:lstStyle/>
          <a:p>
            <a:pPr>
              <a:lnSpc>
                <a:spcPct val="200000"/>
              </a:lnSpc>
            </a:pPr>
            <a:r>
              <a:rPr lang="en-US" altLang="zh-CN" b="1" dirty="0" smtClean="0">
                <a:solidFill>
                  <a:schemeClr val="bg1"/>
                </a:solidFill>
                <a:latin typeface="仿宋" panose="02010609060101010101" pitchFamily="49" charset="-122"/>
                <a:ea typeface="仿宋" panose="02010609060101010101" pitchFamily="49" charset="-122"/>
                <a:sym typeface="+mn-ea"/>
              </a:rPr>
              <a:t>3.</a:t>
            </a:r>
            <a:r>
              <a:rPr lang="zh-CN" altLang="en-US" b="1" dirty="0" smtClean="0">
                <a:solidFill>
                  <a:schemeClr val="bg1"/>
                </a:solidFill>
                <a:latin typeface="仿宋" panose="02010609060101010101" pitchFamily="49" charset="-122"/>
                <a:ea typeface="仿宋" panose="02010609060101010101" pitchFamily="49" charset="-122"/>
                <a:sym typeface="+mn-ea"/>
              </a:rPr>
              <a:t>灭火器配置：</a:t>
            </a:r>
            <a:endParaRPr lang="zh-CN" altLang="en-US" b="1" dirty="0" smtClean="0">
              <a:solidFill>
                <a:schemeClr val="bg1"/>
              </a:solidFill>
              <a:latin typeface="仿宋" panose="02010609060101010101" pitchFamily="49" charset="-122"/>
              <a:ea typeface="仿宋" panose="02010609060101010101" pitchFamily="49" charset="-122"/>
              <a:sym typeface="+mn-ea"/>
            </a:endParaRPr>
          </a:p>
          <a:p>
            <a:pPr>
              <a:lnSpc>
                <a:spcPct val="150000"/>
              </a:lnSpc>
            </a:pPr>
            <a:r>
              <a:rPr lang="en-US" altLang="zh-CN" dirty="0" smtClean="0">
                <a:solidFill>
                  <a:schemeClr val="bg1"/>
                </a:solidFill>
                <a:latin typeface="仿宋" panose="02010609060101010101" pitchFamily="49" charset="-122"/>
                <a:ea typeface="仿宋" panose="02010609060101010101" pitchFamily="49" charset="-122"/>
                <a:sym typeface="+mn-ea"/>
              </a:rPr>
              <a:t>A-5共配置574具灭火器</a:t>
            </a:r>
            <a:r>
              <a:rPr lang="zh-CN" altLang="en-US" dirty="0" smtClean="0">
                <a:solidFill>
                  <a:schemeClr val="bg1"/>
                </a:solidFill>
                <a:latin typeface="仿宋" panose="02010609060101010101" pitchFamily="49" charset="-122"/>
                <a:ea typeface="仿宋" panose="02010609060101010101" pitchFamily="49" charset="-122"/>
                <a:sym typeface="+mn-ea"/>
              </a:rPr>
              <a:t>，其中配置</a:t>
            </a:r>
            <a:r>
              <a:rPr lang="en-US" altLang="zh-CN" dirty="0" smtClean="0">
                <a:solidFill>
                  <a:schemeClr val="bg1"/>
                </a:solidFill>
                <a:latin typeface="仿宋" panose="02010609060101010101" pitchFamily="49" charset="-122"/>
                <a:ea typeface="仿宋" panose="02010609060101010101" pitchFamily="49" charset="-122"/>
                <a:sym typeface="+mn-ea"/>
              </a:rPr>
              <a:t>440</a:t>
            </a:r>
            <a:r>
              <a:rPr lang="zh-CN" altLang="en-US" dirty="0" smtClean="0">
                <a:solidFill>
                  <a:schemeClr val="bg1"/>
                </a:solidFill>
                <a:latin typeface="仿宋" panose="02010609060101010101" pitchFamily="49" charset="-122"/>
                <a:ea typeface="仿宋" panose="02010609060101010101" pitchFamily="49" charset="-122"/>
                <a:sym typeface="+mn-ea"/>
              </a:rPr>
              <a:t>具手提灭火器，</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a:lnSpc>
                <a:spcPct val="150000"/>
              </a:lnSpc>
            </a:pPr>
            <a:r>
              <a:rPr lang="zh-CN" altLang="en-US" dirty="0" smtClean="0">
                <a:solidFill>
                  <a:schemeClr val="bg1"/>
                </a:solidFill>
                <a:latin typeface="仿宋" panose="02010609060101010101" pitchFamily="49" charset="-122"/>
                <a:ea typeface="仿宋" panose="02010609060101010101" pitchFamily="49" charset="-122"/>
                <a:sym typeface="+mn-ea"/>
              </a:rPr>
              <a:t>配置</a:t>
            </a:r>
            <a:r>
              <a:rPr lang="en-US" altLang="zh-CN" dirty="0" smtClean="0">
                <a:solidFill>
                  <a:schemeClr val="bg1"/>
                </a:solidFill>
                <a:latin typeface="仿宋" panose="02010609060101010101" pitchFamily="49" charset="-122"/>
                <a:ea typeface="仿宋" panose="02010609060101010101" pitchFamily="49" charset="-122"/>
                <a:sym typeface="+mn-ea"/>
              </a:rPr>
              <a:t>24</a:t>
            </a:r>
            <a:r>
              <a:rPr lang="zh-CN" altLang="en-US" dirty="0" smtClean="0">
                <a:solidFill>
                  <a:schemeClr val="bg1"/>
                </a:solidFill>
                <a:latin typeface="仿宋" panose="02010609060101010101" pitchFamily="49" charset="-122"/>
                <a:ea typeface="仿宋" panose="02010609060101010101" pitchFamily="49" charset="-122"/>
                <a:sym typeface="+mn-ea"/>
              </a:rPr>
              <a:t>具推车灭火器</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每个机房配置</a:t>
            </a:r>
            <a:r>
              <a:rPr lang="en-US" altLang="zh-CN" dirty="0" smtClean="0">
                <a:solidFill>
                  <a:schemeClr val="bg1"/>
                </a:solidFill>
                <a:latin typeface="仿宋" panose="02010609060101010101" pitchFamily="49" charset="-122"/>
                <a:ea typeface="仿宋" panose="02010609060101010101" pitchFamily="49" charset="-122"/>
                <a:sym typeface="+mn-ea"/>
              </a:rPr>
              <a:t>4</a:t>
            </a:r>
            <a:r>
              <a:rPr lang="zh-CN" altLang="en-US" dirty="0" smtClean="0">
                <a:solidFill>
                  <a:schemeClr val="bg1"/>
                </a:solidFill>
                <a:latin typeface="仿宋" panose="02010609060101010101" pitchFamily="49" charset="-122"/>
                <a:ea typeface="仿宋" panose="02010609060101010101" pitchFamily="49" charset="-122"/>
                <a:sym typeface="+mn-ea"/>
              </a:rPr>
              <a:t>具手提式二氧化碳灭火器</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每个消火栓配置</a:t>
            </a:r>
            <a:r>
              <a:rPr lang="en-US" altLang="zh-CN" dirty="0" smtClean="0">
                <a:solidFill>
                  <a:schemeClr val="bg1"/>
                </a:solidFill>
                <a:latin typeface="仿宋" panose="02010609060101010101" pitchFamily="49" charset="-122"/>
                <a:ea typeface="仿宋" panose="02010609060101010101" pitchFamily="49" charset="-122"/>
                <a:sym typeface="+mn-ea"/>
              </a:rPr>
              <a:t>2</a:t>
            </a:r>
            <a:r>
              <a:rPr lang="zh-CN" altLang="en-US" dirty="0" smtClean="0">
                <a:solidFill>
                  <a:schemeClr val="bg1"/>
                </a:solidFill>
                <a:latin typeface="仿宋" panose="02010609060101010101" pitchFamily="49" charset="-122"/>
                <a:ea typeface="仿宋" panose="02010609060101010101" pitchFamily="49" charset="-122"/>
                <a:sym typeface="+mn-ea"/>
              </a:rPr>
              <a:t>具手提式干粉灭火器</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每个电力配置</a:t>
            </a:r>
            <a:r>
              <a:rPr lang="en-US" altLang="zh-CN" dirty="0" smtClean="0">
                <a:solidFill>
                  <a:schemeClr val="bg1"/>
                </a:solidFill>
                <a:latin typeface="仿宋" panose="02010609060101010101" pitchFamily="49" charset="-122"/>
                <a:ea typeface="仿宋" panose="02010609060101010101" pitchFamily="49" charset="-122"/>
                <a:sym typeface="+mn-ea"/>
              </a:rPr>
              <a:t>2</a:t>
            </a:r>
            <a:r>
              <a:rPr lang="zh-CN" altLang="en-US" dirty="0" smtClean="0">
                <a:solidFill>
                  <a:schemeClr val="bg1"/>
                </a:solidFill>
                <a:latin typeface="仿宋" panose="02010609060101010101" pitchFamily="49" charset="-122"/>
                <a:ea typeface="仿宋" panose="02010609060101010101" pitchFamily="49" charset="-122"/>
                <a:sym typeface="+mn-ea"/>
              </a:rPr>
              <a:t>具推车式灭火器</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每个电池室配置</a:t>
            </a:r>
            <a:r>
              <a:rPr lang="en-US" altLang="zh-CN" dirty="0" smtClean="0">
                <a:solidFill>
                  <a:schemeClr val="bg1"/>
                </a:solidFill>
                <a:latin typeface="仿宋" panose="02010609060101010101" pitchFamily="49" charset="-122"/>
                <a:ea typeface="仿宋" panose="02010609060101010101" pitchFamily="49" charset="-122"/>
                <a:sym typeface="+mn-ea"/>
              </a:rPr>
              <a:t>4</a:t>
            </a:r>
            <a:r>
              <a:rPr lang="zh-CN" altLang="en-US" dirty="0" smtClean="0">
                <a:solidFill>
                  <a:schemeClr val="bg1"/>
                </a:solidFill>
                <a:latin typeface="仿宋" panose="02010609060101010101" pitchFamily="49" charset="-122"/>
                <a:ea typeface="仿宋" panose="02010609060101010101" pitchFamily="49" charset="-122"/>
                <a:sym typeface="+mn-ea"/>
              </a:rPr>
              <a:t>具手提式干粉灭火器</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150000"/>
              </a:lnSpc>
              <a:buFont typeface="Wingdings" panose="05000000000000000000" charset="0"/>
              <a:buChar char="Ø"/>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冷冻战配置</a:t>
            </a:r>
            <a:r>
              <a:rPr lang="en-US" altLang="zh-CN" dirty="0" smtClean="0">
                <a:solidFill>
                  <a:schemeClr val="bg1"/>
                </a:solidFill>
                <a:latin typeface="仿宋" panose="02010609060101010101" pitchFamily="49" charset="-122"/>
                <a:ea typeface="仿宋" panose="02010609060101010101" pitchFamily="49" charset="-122"/>
                <a:sym typeface="+mn-ea"/>
              </a:rPr>
              <a:t>8</a:t>
            </a:r>
            <a:r>
              <a:rPr lang="zh-CN" altLang="en-US" dirty="0" smtClean="0">
                <a:solidFill>
                  <a:schemeClr val="bg1"/>
                </a:solidFill>
                <a:latin typeface="仿宋" panose="02010609060101010101" pitchFamily="49" charset="-122"/>
                <a:ea typeface="仿宋" panose="02010609060101010101" pitchFamily="49" charset="-122"/>
                <a:sym typeface="+mn-ea"/>
              </a:rPr>
              <a:t>具手提式干粉灭火器</a:t>
            </a:r>
            <a:endParaRPr lang="zh-CN" altLang="en-US" dirty="0" smtClean="0">
              <a:solidFill>
                <a:schemeClr val="bg1"/>
              </a:solidFill>
              <a:latin typeface="仿宋" panose="02010609060101010101" pitchFamily="49" charset="-122"/>
              <a:ea typeface="仿宋" panose="02010609060101010101" pitchFamily="49" charset="-122"/>
              <a:sym typeface="+mn-ea"/>
            </a:endParaRPr>
          </a:p>
        </p:txBody>
      </p:sp>
      <p:pic>
        <p:nvPicPr>
          <p:cNvPr id="5" name="图片 8" descr="C:\Users\Administrator\Desktop\图片10.png图片10"/>
          <p:cNvPicPr>
            <a:picLocks noChangeAspect="1" noChangeArrowheads="1"/>
          </p:cNvPicPr>
          <p:nvPr/>
        </p:nvPicPr>
        <p:blipFill>
          <a:blip r:embed="rId1" cstate="print"/>
          <a:srcRect/>
          <a:stretch>
            <a:fillRect/>
          </a:stretch>
        </p:blipFill>
        <p:spPr bwMode="auto">
          <a:xfrm>
            <a:off x="6673215" y="3834130"/>
            <a:ext cx="2435225" cy="1928495"/>
          </a:xfrm>
          <a:prstGeom prst="rect">
            <a:avLst/>
          </a:prstGeom>
          <a:noFill/>
          <a:ln w="9525">
            <a:noFill/>
            <a:miter lim="800000"/>
            <a:headEnd/>
            <a:tailEnd/>
          </a:ln>
        </p:spPr>
      </p:pic>
      <p:sp>
        <p:nvSpPr>
          <p:cNvPr id="44" name="圆角矩形 43"/>
          <p:cNvSpPr/>
          <p:nvPr/>
        </p:nvSpPr>
        <p:spPr>
          <a:xfrm>
            <a:off x="7157720" y="5908675"/>
            <a:ext cx="146621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气灭控制盘</a:t>
            </a:r>
            <a:endParaRPr lang="zh-CN" altLang="en-US">
              <a:latin typeface="楷体" panose="02010609060101010101" charset="-122"/>
              <a:ea typeface="楷体" panose="02010609060101010101" charset="-122"/>
              <a:sym typeface="+mn-ea"/>
            </a:endParaRPr>
          </a:p>
        </p:txBody>
      </p:sp>
      <p:pic>
        <p:nvPicPr>
          <p:cNvPr id="6" name="图片 8" descr="C:\Users\Administrator\Desktop\图片9.png图片9"/>
          <p:cNvPicPr>
            <a:picLocks noChangeAspect="1" noChangeArrowheads="1"/>
          </p:cNvPicPr>
          <p:nvPr/>
        </p:nvPicPr>
        <p:blipFill>
          <a:blip r:embed="rId2" cstate="print"/>
          <a:srcRect/>
          <a:stretch>
            <a:fillRect/>
          </a:stretch>
        </p:blipFill>
        <p:spPr bwMode="auto">
          <a:xfrm>
            <a:off x="9565005" y="3834130"/>
            <a:ext cx="2360295" cy="1927860"/>
          </a:xfrm>
          <a:prstGeom prst="rect">
            <a:avLst/>
          </a:prstGeom>
          <a:noFill/>
          <a:ln w="9525">
            <a:noFill/>
            <a:miter lim="800000"/>
            <a:headEnd/>
            <a:tailEnd/>
          </a:ln>
        </p:spPr>
      </p:pic>
      <p:sp>
        <p:nvSpPr>
          <p:cNvPr id="7" name="圆角矩形 6"/>
          <p:cNvSpPr/>
          <p:nvPr/>
        </p:nvSpPr>
        <p:spPr>
          <a:xfrm>
            <a:off x="10012045" y="5908675"/>
            <a:ext cx="146621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消火栓</a:t>
            </a:r>
            <a:endParaRPr lang="zh-CN" altLang="en-US">
              <a:latin typeface="楷体" panose="02010609060101010101" charset="-122"/>
              <a:ea typeface="楷体" panose="02010609060101010101" charset="-122"/>
              <a:sym typeface="+mn-ea"/>
            </a:endParaRPr>
          </a:p>
        </p:txBody>
      </p:sp>
      <p:pic>
        <p:nvPicPr>
          <p:cNvPr id="9" name="图片 8" descr="C:\Users\Administrator\Desktop\微信图片_20190331100903.jpg微信图片_20190331100903"/>
          <p:cNvPicPr>
            <a:picLocks noChangeAspect="1" noChangeArrowheads="1"/>
          </p:cNvPicPr>
          <p:nvPr/>
        </p:nvPicPr>
        <p:blipFill>
          <a:blip r:embed="rId3" cstate="print"/>
          <a:srcRect/>
          <a:stretch>
            <a:fillRect/>
          </a:stretch>
        </p:blipFill>
        <p:spPr bwMode="auto">
          <a:xfrm>
            <a:off x="6673215" y="1147128"/>
            <a:ext cx="2435225" cy="1704340"/>
          </a:xfrm>
          <a:prstGeom prst="rect">
            <a:avLst/>
          </a:prstGeom>
          <a:noFill/>
          <a:ln w="9525">
            <a:noFill/>
            <a:miter lim="800000"/>
            <a:headEnd/>
            <a:tailEnd/>
          </a:ln>
        </p:spPr>
      </p:pic>
      <p:pic>
        <p:nvPicPr>
          <p:cNvPr id="10" name="图片 9" descr="C:\Users\Administrator\Desktop\微信图片_20190331100852.jpg微信图片_20190331100852"/>
          <p:cNvPicPr>
            <a:picLocks noChangeAspect="1" noChangeArrowheads="1"/>
          </p:cNvPicPr>
          <p:nvPr/>
        </p:nvPicPr>
        <p:blipFill>
          <a:blip r:embed="rId4" cstate="print"/>
          <a:srcRect/>
          <a:stretch>
            <a:fillRect/>
          </a:stretch>
        </p:blipFill>
        <p:spPr bwMode="auto">
          <a:xfrm>
            <a:off x="9565005" y="1035050"/>
            <a:ext cx="2198370" cy="1928495"/>
          </a:xfrm>
          <a:prstGeom prst="rect">
            <a:avLst/>
          </a:prstGeom>
          <a:noFill/>
          <a:ln w="9525">
            <a:noFill/>
            <a:miter lim="800000"/>
            <a:headEnd/>
            <a:tailEnd/>
          </a:ln>
        </p:spPr>
      </p:pic>
      <p:sp>
        <p:nvSpPr>
          <p:cNvPr id="11" name="圆角矩形 10"/>
          <p:cNvSpPr/>
          <p:nvPr/>
        </p:nvSpPr>
        <p:spPr>
          <a:xfrm>
            <a:off x="7035800" y="3155315"/>
            <a:ext cx="158813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手提式灭火器</a:t>
            </a:r>
            <a:endParaRPr lang="zh-CN" altLang="en-US">
              <a:latin typeface="楷体" panose="02010609060101010101" charset="-122"/>
              <a:ea typeface="楷体" panose="02010609060101010101" charset="-122"/>
              <a:sym typeface="+mn-ea"/>
            </a:endParaRPr>
          </a:p>
        </p:txBody>
      </p:sp>
      <p:sp>
        <p:nvSpPr>
          <p:cNvPr id="13" name="圆角矩形 12"/>
          <p:cNvSpPr/>
          <p:nvPr/>
        </p:nvSpPr>
        <p:spPr>
          <a:xfrm>
            <a:off x="9890125" y="3155315"/>
            <a:ext cx="158813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推车式灭火器</a:t>
            </a:r>
            <a:endParaRPr lang="zh-CN" altLang="en-US">
              <a:latin typeface="楷体" panose="02010609060101010101" charset="-122"/>
              <a:ea typeface="楷体" panose="02010609060101010101" charset="-122"/>
              <a:sym typeface="+mn-ea"/>
            </a:endParaRPr>
          </a:p>
        </p:txBody>
      </p:sp>
      <p:sp>
        <p:nvSpPr>
          <p:cNvPr id="16" name="矩形 15"/>
          <p:cNvSpPr/>
          <p:nvPr/>
        </p:nvSpPr>
        <p:spPr>
          <a:xfrm>
            <a:off x="479376" y="893227"/>
            <a:ext cx="2415540" cy="368300"/>
          </a:xfrm>
          <a:prstGeom prst="rect">
            <a:avLst/>
          </a:prstGeom>
        </p:spPr>
        <p:txBody>
          <a:bodyPr wrap="none">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消防系统设备配置</a:t>
            </a:r>
            <a:endParaRPr lang="en-US" altLang="zh-CN" sz="2000" b="1" dirty="0" smtClean="0">
              <a:solidFill>
                <a:schemeClr val="accent6">
                  <a:lumMod val="75000"/>
                </a:schemeClr>
              </a:solidFill>
              <a:sym typeface="+mn-ea"/>
            </a:endParaRPr>
          </a:p>
        </p:txBody>
      </p:sp>
    </p:spTree>
  </p:cSld>
  <p:clrMapOvr>
    <a:masterClrMapping/>
  </p:clrMapOvr>
  <p:transition spd="med">
    <p:diamond/>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4" name="TextBox 8"/>
          <p:cNvSpPr txBox="1"/>
          <p:nvPr/>
        </p:nvSpPr>
        <p:spPr>
          <a:xfrm>
            <a:off x="1327592" y="943779"/>
            <a:ext cx="8856984" cy="368300"/>
          </a:xfrm>
          <a:prstGeom prst="rect">
            <a:avLst/>
          </a:prstGeom>
          <a:noFill/>
        </p:spPr>
        <p:txBody>
          <a:bodyPr wrap="square" rtlCol="0">
            <a:spAutoFit/>
          </a:bodyPr>
          <a:lstStyle/>
          <a:p>
            <a:r>
              <a:rPr lang="en-US" altLang="zh-CN" b="1" dirty="0" smtClean="0">
                <a:solidFill>
                  <a:schemeClr val="accent6">
                    <a:lumMod val="75000"/>
                  </a:schemeClr>
                </a:solidFill>
                <a:sym typeface="+mn-ea"/>
              </a:rPr>
              <a:t>M1</a:t>
            </a:r>
            <a:r>
              <a:rPr lang="zh-CN" altLang="en-US" b="1" dirty="0" smtClean="0">
                <a:solidFill>
                  <a:schemeClr val="accent6">
                    <a:lumMod val="75000"/>
                  </a:schemeClr>
                </a:solidFill>
                <a:sym typeface="+mn-ea"/>
              </a:rPr>
              <a:t>消防设备配置图</a:t>
            </a:r>
            <a:endParaRPr lang="zh-CN" altLang="en-US" b="1" dirty="0" smtClean="0">
              <a:solidFill>
                <a:schemeClr val="accent6">
                  <a:lumMod val="75000"/>
                </a:schemeClr>
              </a:solidFill>
              <a:sym typeface="+mn-ea"/>
            </a:endParaRPr>
          </a:p>
        </p:txBody>
      </p:sp>
      <p:sp>
        <p:nvSpPr>
          <p:cNvPr id="3"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rPr>
              <a:t>消防系统</a:t>
            </a:r>
            <a:r>
              <a:rPr lang="zh-CN" altLang="en-US" sz="2400" b="1" dirty="0" smtClean="0">
                <a:solidFill>
                  <a:schemeClr val="accent1"/>
                </a:solidFill>
              </a:rPr>
              <a:t>配置</a:t>
            </a:r>
            <a:endParaRPr lang="zh-CN" altLang="en-US" sz="2400" b="1" dirty="0">
              <a:solidFill>
                <a:schemeClr val="accent1"/>
              </a:solidFill>
            </a:endParaRPr>
          </a:p>
        </p:txBody>
      </p:sp>
      <p:pic>
        <p:nvPicPr>
          <p:cNvPr id="5" name="图片 4" descr="M1"/>
          <p:cNvPicPr>
            <a:picLocks noChangeAspect="1"/>
          </p:cNvPicPr>
          <p:nvPr/>
        </p:nvPicPr>
        <p:blipFill>
          <a:blip r:embed="rId1" cstate="print"/>
          <a:stretch>
            <a:fillRect/>
          </a:stretch>
        </p:blipFill>
        <p:spPr>
          <a:xfrm>
            <a:off x="1327785" y="1311910"/>
            <a:ext cx="4672330" cy="5306060"/>
          </a:xfrm>
          <a:prstGeom prst="rect">
            <a:avLst/>
          </a:prstGeom>
        </p:spPr>
      </p:pic>
      <p:pic>
        <p:nvPicPr>
          <p:cNvPr id="6" name="图片 5" descr="M2"/>
          <p:cNvPicPr>
            <a:picLocks noChangeAspect="1"/>
          </p:cNvPicPr>
          <p:nvPr/>
        </p:nvPicPr>
        <p:blipFill>
          <a:blip r:embed="rId2" cstate="print"/>
          <a:stretch>
            <a:fillRect/>
          </a:stretch>
        </p:blipFill>
        <p:spPr>
          <a:xfrm>
            <a:off x="6628765" y="1311910"/>
            <a:ext cx="4672330" cy="5315585"/>
          </a:xfrm>
          <a:prstGeom prst="rect">
            <a:avLst/>
          </a:prstGeom>
        </p:spPr>
      </p:pic>
      <p:sp>
        <p:nvSpPr>
          <p:cNvPr id="7" name="TextBox 8"/>
          <p:cNvSpPr txBox="1"/>
          <p:nvPr/>
        </p:nvSpPr>
        <p:spPr>
          <a:xfrm>
            <a:off x="6628572" y="943779"/>
            <a:ext cx="8856984" cy="368300"/>
          </a:xfrm>
          <a:prstGeom prst="rect">
            <a:avLst/>
          </a:prstGeom>
          <a:noFill/>
        </p:spPr>
        <p:txBody>
          <a:bodyPr wrap="square" rtlCol="0">
            <a:spAutoFit/>
          </a:bodyPr>
          <a:lstStyle/>
          <a:p>
            <a:r>
              <a:rPr lang="en-US" altLang="zh-CN" b="1" dirty="0" smtClean="0">
                <a:solidFill>
                  <a:schemeClr val="accent6">
                    <a:lumMod val="75000"/>
                  </a:schemeClr>
                </a:solidFill>
                <a:sym typeface="+mn-ea"/>
              </a:rPr>
              <a:t>M2</a:t>
            </a:r>
            <a:r>
              <a:rPr lang="zh-CN" altLang="en-US" b="1" dirty="0" smtClean="0">
                <a:solidFill>
                  <a:schemeClr val="accent6">
                    <a:lumMod val="75000"/>
                  </a:schemeClr>
                </a:solidFill>
                <a:sym typeface="+mn-ea"/>
              </a:rPr>
              <a:t>消防设备配置图</a:t>
            </a:r>
            <a:endParaRPr lang="zh-CN" altLang="en-US" b="1" dirty="0" smtClean="0">
              <a:solidFill>
                <a:schemeClr val="accent6">
                  <a:lumMod val="75000"/>
                </a:schemeClr>
              </a:solidFill>
              <a:sym typeface="+mn-ea"/>
            </a:endParaRPr>
          </a:p>
        </p:txBody>
      </p:sp>
    </p:spTree>
  </p:cSld>
  <p:clrMapOvr>
    <a:masterClrMapping/>
  </p:clrMapOvr>
  <p:transition spd="med">
    <p:wedg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4" name="TextBox 8"/>
          <p:cNvSpPr txBox="1"/>
          <p:nvPr/>
        </p:nvSpPr>
        <p:spPr>
          <a:xfrm>
            <a:off x="1667317" y="943779"/>
            <a:ext cx="8856984" cy="368300"/>
          </a:xfrm>
          <a:prstGeom prst="rect">
            <a:avLst/>
          </a:prstGeom>
          <a:noFill/>
        </p:spPr>
        <p:txBody>
          <a:bodyPr wrap="square" rtlCol="0">
            <a:spAutoFit/>
          </a:bodyPr>
          <a:lstStyle/>
          <a:p>
            <a:r>
              <a:rPr lang="en-US" altLang="zh-CN" b="1" dirty="0" smtClean="0">
                <a:solidFill>
                  <a:schemeClr val="accent6">
                    <a:lumMod val="75000"/>
                  </a:schemeClr>
                </a:solidFill>
                <a:sym typeface="+mn-ea"/>
              </a:rPr>
              <a:t>M4</a:t>
            </a:r>
            <a:r>
              <a:rPr lang="zh-CN" altLang="en-US" b="1" dirty="0" smtClean="0">
                <a:solidFill>
                  <a:schemeClr val="accent6">
                    <a:lumMod val="75000"/>
                  </a:schemeClr>
                </a:solidFill>
                <a:sym typeface="+mn-ea"/>
              </a:rPr>
              <a:t>消防设备配置图</a:t>
            </a:r>
            <a:endParaRPr lang="zh-CN" altLang="en-US" b="1" dirty="0" smtClean="0">
              <a:solidFill>
                <a:schemeClr val="accent6">
                  <a:lumMod val="75000"/>
                </a:schemeClr>
              </a:solidFill>
              <a:sym typeface="+mn-ea"/>
            </a:endParaRPr>
          </a:p>
        </p:txBody>
      </p:sp>
      <p:sp>
        <p:nvSpPr>
          <p:cNvPr id="3"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rPr>
              <a:t>消防系统</a:t>
            </a:r>
            <a:r>
              <a:rPr lang="zh-CN" altLang="en-US" sz="2400" b="1" dirty="0" smtClean="0">
                <a:solidFill>
                  <a:schemeClr val="accent1"/>
                </a:solidFill>
              </a:rPr>
              <a:t>配置</a:t>
            </a:r>
            <a:endParaRPr lang="zh-CN" altLang="en-US" sz="2400" b="1" dirty="0">
              <a:solidFill>
                <a:schemeClr val="accent1"/>
              </a:solidFill>
            </a:endParaRPr>
          </a:p>
        </p:txBody>
      </p:sp>
      <p:pic>
        <p:nvPicPr>
          <p:cNvPr id="5" name="图片 4" descr="C:\Users\Administrator\Desktop\M4.pngM4"/>
          <p:cNvPicPr>
            <a:picLocks noChangeAspect="1"/>
          </p:cNvPicPr>
          <p:nvPr/>
        </p:nvPicPr>
        <p:blipFill>
          <a:blip r:embed="rId1" cstate="print"/>
          <a:srcRect/>
          <a:stretch>
            <a:fillRect/>
          </a:stretch>
        </p:blipFill>
        <p:spPr>
          <a:xfrm>
            <a:off x="1532255" y="1311910"/>
            <a:ext cx="4662170" cy="5306060"/>
          </a:xfrm>
          <a:prstGeom prst="rect">
            <a:avLst/>
          </a:prstGeom>
        </p:spPr>
      </p:pic>
      <p:pic>
        <p:nvPicPr>
          <p:cNvPr id="6" name="图片 5" descr="C:\Users\Administrator\Desktop\M5.pngM5"/>
          <p:cNvPicPr>
            <a:picLocks noChangeAspect="1"/>
          </p:cNvPicPr>
          <p:nvPr/>
        </p:nvPicPr>
        <p:blipFill>
          <a:blip r:embed="rId2" cstate="print"/>
          <a:srcRect/>
          <a:stretch>
            <a:fillRect/>
          </a:stretch>
        </p:blipFill>
        <p:spPr>
          <a:xfrm>
            <a:off x="6846570" y="1311910"/>
            <a:ext cx="4661535" cy="5315585"/>
          </a:xfrm>
          <a:prstGeom prst="rect">
            <a:avLst/>
          </a:prstGeom>
        </p:spPr>
      </p:pic>
      <p:sp>
        <p:nvSpPr>
          <p:cNvPr id="7" name="TextBox 8"/>
          <p:cNvSpPr txBox="1"/>
          <p:nvPr/>
        </p:nvSpPr>
        <p:spPr>
          <a:xfrm>
            <a:off x="6754302" y="943779"/>
            <a:ext cx="8856984" cy="368300"/>
          </a:xfrm>
          <a:prstGeom prst="rect">
            <a:avLst/>
          </a:prstGeom>
          <a:noFill/>
        </p:spPr>
        <p:txBody>
          <a:bodyPr wrap="square" rtlCol="0">
            <a:spAutoFit/>
          </a:bodyPr>
          <a:lstStyle/>
          <a:p>
            <a:r>
              <a:rPr lang="en-US" altLang="zh-CN" b="1" dirty="0" smtClean="0">
                <a:solidFill>
                  <a:schemeClr val="accent6">
                    <a:lumMod val="75000"/>
                  </a:schemeClr>
                </a:solidFill>
                <a:sym typeface="+mn-ea"/>
              </a:rPr>
              <a:t>M5</a:t>
            </a:r>
            <a:r>
              <a:rPr lang="zh-CN" altLang="en-US" b="1" dirty="0" smtClean="0">
                <a:solidFill>
                  <a:schemeClr val="accent6">
                    <a:lumMod val="75000"/>
                  </a:schemeClr>
                </a:solidFill>
                <a:sym typeface="+mn-ea"/>
              </a:rPr>
              <a:t>消防设备配置图</a:t>
            </a:r>
            <a:endParaRPr lang="zh-CN" altLang="en-US" b="1" dirty="0" smtClean="0">
              <a:solidFill>
                <a:schemeClr val="accent6">
                  <a:lumMod val="75000"/>
                </a:schemeClr>
              </a:solidFill>
              <a:sym typeface="+mn-ea"/>
            </a:endParaRPr>
          </a:p>
        </p:txBody>
      </p:sp>
    </p:spTree>
  </p:cSld>
  <p:clrMapOvr>
    <a:masterClrMapping/>
  </p:clrMapOvr>
  <p:transition spd="med">
    <p:wedg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pic>
        <p:nvPicPr>
          <p:cNvPr id="4" name="图片 3" descr="C:\Users\Administrator\Desktop\无标题.png无标题"/>
          <p:cNvPicPr>
            <a:picLocks noChangeAspect="1"/>
          </p:cNvPicPr>
          <p:nvPr/>
        </p:nvPicPr>
        <p:blipFill>
          <a:blip r:embed="rId1" cstate="print"/>
          <a:srcRect/>
          <a:stretch>
            <a:fillRect/>
          </a:stretch>
        </p:blipFill>
        <p:spPr>
          <a:xfrm>
            <a:off x="1495425" y="1115695"/>
            <a:ext cx="10493375" cy="5325745"/>
          </a:xfrm>
          <a:prstGeom prst="rect">
            <a:avLst/>
          </a:prstGeom>
        </p:spPr>
      </p:pic>
      <p:sp>
        <p:nvSpPr>
          <p:cNvPr id="5"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rPr>
              <a:t>消防系统</a:t>
            </a:r>
            <a:r>
              <a:rPr lang="zh-CN" altLang="en-US" sz="2400" b="1" dirty="0" smtClean="0">
                <a:solidFill>
                  <a:schemeClr val="accent1"/>
                </a:solidFill>
              </a:rPr>
              <a:t>配置</a:t>
            </a:r>
            <a:endParaRPr lang="zh-CN" altLang="en-US" sz="2400" b="1" dirty="0">
              <a:solidFill>
                <a:schemeClr val="accent1"/>
              </a:solidFill>
            </a:endParaRPr>
          </a:p>
        </p:txBody>
      </p:sp>
      <p:sp>
        <p:nvSpPr>
          <p:cNvPr id="3" name="TextBox 8"/>
          <p:cNvSpPr txBox="1"/>
          <p:nvPr/>
        </p:nvSpPr>
        <p:spPr>
          <a:xfrm>
            <a:off x="472882" y="880914"/>
            <a:ext cx="8856984" cy="368300"/>
          </a:xfrm>
          <a:prstGeom prst="rect">
            <a:avLst/>
          </a:prstGeom>
          <a:noFill/>
        </p:spPr>
        <p:txBody>
          <a:bodyPr wrap="square" rtlCol="0">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消防喷淋配置图</a:t>
            </a:r>
            <a:endParaRPr lang="zh-CN" altLang="en-US" b="1" dirty="0" smtClean="0">
              <a:solidFill>
                <a:schemeClr val="accent6">
                  <a:lumMod val="75000"/>
                </a:schemeClr>
              </a:solidFill>
              <a:sym typeface="+mn-ea"/>
            </a:endParaRPr>
          </a:p>
        </p:txBody>
      </p:sp>
    </p:spTree>
  </p:cSld>
  <p:clrMapOvr>
    <a:masterClrMapping/>
  </p:clrMapOvr>
  <p:transition spd="med">
    <p:wedg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pic>
        <p:nvPicPr>
          <p:cNvPr id="3" name="图片 2" descr="无标题"/>
          <p:cNvPicPr>
            <a:picLocks noChangeAspect="1"/>
          </p:cNvPicPr>
          <p:nvPr/>
        </p:nvPicPr>
        <p:blipFill>
          <a:blip r:embed="rId1" cstate="print"/>
          <a:stretch>
            <a:fillRect/>
          </a:stretch>
        </p:blipFill>
        <p:spPr>
          <a:xfrm>
            <a:off x="632460" y="1260475"/>
            <a:ext cx="10927080" cy="4668520"/>
          </a:xfrm>
          <a:prstGeom prst="rect">
            <a:avLst/>
          </a:prstGeom>
        </p:spPr>
      </p:pic>
      <p:sp>
        <p:nvSpPr>
          <p:cNvPr id="4" name="TextBox 8"/>
          <p:cNvSpPr txBox="1"/>
          <p:nvPr/>
        </p:nvSpPr>
        <p:spPr>
          <a:xfrm>
            <a:off x="435417" y="892344"/>
            <a:ext cx="8856984" cy="368300"/>
          </a:xfrm>
          <a:prstGeom prst="rect">
            <a:avLst/>
          </a:prstGeom>
          <a:noFill/>
        </p:spPr>
        <p:txBody>
          <a:bodyPr wrap="square" rtlCol="0">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气体灭火配置图</a:t>
            </a:r>
            <a:endParaRPr lang="zh-CN" altLang="en-US" b="1" dirty="0" smtClean="0">
              <a:solidFill>
                <a:schemeClr val="accent6">
                  <a:lumMod val="75000"/>
                </a:schemeClr>
              </a:solidFill>
              <a:sym typeface="+mn-ea"/>
            </a:endParaRPr>
          </a:p>
        </p:txBody>
      </p:sp>
      <p:sp>
        <p:nvSpPr>
          <p:cNvPr id="5" name="TextBox 2"/>
          <p:cNvSpPr txBox="1"/>
          <p:nvPr/>
        </p:nvSpPr>
        <p:spPr>
          <a:xfrm>
            <a:off x="1667317" y="419269"/>
            <a:ext cx="8856984" cy="460375"/>
          </a:xfrm>
          <a:prstGeom prst="rect">
            <a:avLst/>
          </a:prstGeom>
          <a:noFill/>
        </p:spPr>
        <p:txBody>
          <a:bodyPr wrap="square" rtlCol="0">
            <a:spAutoFit/>
          </a:bodyPr>
          <a:lstStyle/>
          <a:p>
            <a:r>
              <a:rPr lang="zh-CN" altLang="en-US" sz="2400" b="1" dirty="0">
                <a:solidFill>
                  <a:schemeClr val="accent1"/>
                </a:solidFill>
              </a:rPr>
              <a:t>消防系统</a:t>
            </a:r>
            <a:r>
              <a:rPr lang="zh-CN" altLang="en-US" sz="2400" b="1" dirty="0" smtClean="0">
                <a:solidFill>
                  <a:schemeClr val="accent1"/>
                </a:solidFill>
              </a:rPr>
              <a:t>配置</a:t>
            </a:r>
            <a:endParaRPr lang="zh-CN" altLang="en-US" sz="2400" b="1" dirty="0">
              <a:solidFill>
                <a:schemeClr val="accent1"/>
              </a:solidFill>
            </a:endParaRPr>
          </a:p>
        </p:txBody>
      </p:sp>
    </p:spTree>
  </p:cSld>
  <p:clrMapOvr>
    <a:masterClrMapping/>
  </p:clrMapOvr>
  <p:transition spd="med">
    <p:wedg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 167"/>
          <p:cNvSpPr/>
          <p:nvPr/>
        </p:nvSpPr>
        <p:spPr>
          <a:xfrm>
            <a:off x="1703070" y="3701415"/>
            <a:ext cx="8712835" cy="20161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7" name=" 167"/>
          <p:cNvSpPr/>
          <p:nvPr/>
        </p:nvSpPr>
        <p:spPr>
          <a:xfrm>
            <a:off x="1703070" y="1412875"/>
            <a:ext cx="8712835" cy="201612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TextBox 5"/>
          <p:cNvSpPr txBox="1">
            <a:spLocks noChangeArrowheads="1"/>
          </p:cNvSpPr>
          <p:nvPr/>
        </p:nvSpPr>
        <p:spPr bwMode="auto">
          <a:xfrm>
            <a:off x="1703388" y="404813"/>
            <a:ext cx="88566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eaLnBrk="1" hangingPunct="1"/>
            <a:r>
              <a:rPr lang="zh-CN" altLang="en-US" sz="2400" b="1" dirty="0"/>
              <a:t>培训目标及培训要求</a:t>
            </a:r>
            <a:endParaRPr lang="zh-CN" altLang="en-US" sz="2400" b="1" dirty="0"/>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23" name="矩形 22"/>
          <p:cNvSpPr/>
          <p:nvPr/>
        </p:nvSpPr>
        <p:spPr>
          <a:xfrm>
            <a:off x="1847850" y="1412875"/>
            <a:ext cx="8569325" cy="1660525"/>
          </a:xfrm>
          <a:prstGeom prst="rect">
            <a:avLst/>
          </a:prstGeom>
        </p:spPr>
        <p:txBody>
          <a:bodyPr>
            <a:spAutoFit/>
          </a:bodyPr>
          <a:lstStyle/>
          <a:p>
            <a:pPr eaLnBrk="1" fontAlgn="auto" hangingPunct="1">
              <a:lnSpc>
                <a:spcPct val="150000"/>
              </a:lnSpc>
              <a:spcBef>
                <a:spcPts val="0"/>
              </a:spcBef>
              <a:spcAft>
                <a:spcPts val="0"/>
              </a:spcAft>
              <a:defRPr/>
            </a:pPr>
            <a:r>
              <a:rPr lang="zh-CN" altLang="en-US" sz="2000" dirty="0">
                <a:solidFill>
                  <a:schemeClr val="bg1"/>
                </a:solidFill>
                <a:latin typeface="+mn-ea"/>
                <a:ea typeface="+mn-ea"/>
              </a:rPr>
              <a:t>培训目的</a:t>
            </a:r>
            <a:endParaRPr lang="en-US" altLang="zh-CN" sz="2000" dirty="0">
              <a:latin typeface="+mn-ea"/>
              <a:ea typeface="+mn-ea"/>
            </a:endParaRPr>
          </a:p>
          <a:p>
            <a:pPr>
              <a:lnSpc>
                <a:spcPct val="150000"/>
              </a:lnSpc>
              <a:defRPr/>
            </a:pPr>
            <a:r>
              <a:rPr lang="zh-CN" altLang="en-US" sz="1400" dirty="0">
                <a:latin typeface="+mn-ea"/>
                <a:ea typeface="+mn-ea"/>
              </a:rPr>
              <a:t>  </a:t>
            </a:r>
            <a:r>
              <a:rPr lang="zh-CN" altLang="en-US" sz="1600" b="1" dirty="0" smtClean="0">
                <a:solidFill>
                  <a:schemeClr val="bg1"/>
                </a:solidFill>
                <a:ea typeface="+mn-ea"/>
              </a:rPr>
              <a:t>      本课程针对</a:t>
            </a:r>
            <a:r>
              <a:rPr lang="zh-CN" altLang="en-US" sz="1600" b="1" dirty="0" smtClean="0">
                <a:solidFill>
                  <a:schemeClr val="bg1"/>
                </a:solidFill>
              </a:rPr>
              <a:t>润泽科技</a:t>
            </a:r>
            <a:r>
              <a:rPr lang="zh-CN" altLang="en-US" sz="1600" b="1" dirty="0" smtClean="0">
                <a:solidFill>
                  <a:schemeClr val="bg1"/>
                </a:solidFill>
                <a:ea typeface="+mn-ea"/>
              </a:rPr>
              <a:t>数据中心运维团队全职人员进行，旨在使相关人员了解数据中心基础设施安消防弱电系统的配置情况和架构，以便能在此基础上快速熟悉数据中心运行情况，掌握管理体系模块相关技术工作内容。</a:t>
            </a:r>
            <a:endParaRPr lang="zh-CN" altLang="en-US" sz="1600" b="1" dirty="0" smtClean="0">
              <a:solidFill>
                <a:schemeClr val="bg1"/>
              </a:solidFill>
              <a:ea typeface="+mn-ea"/>
            </a:endParaRPr>
          </a:p>
        </p:txBody>
      </p:sp>
      <p:sp>
        <p:nvSpPr>
          <p:cNvPr id="24" name="矩形 23"/>
          <p:cNvSpPr/>
          <p:nvPr/>
        </p:nvSpPr>
        <p:spPr>
          <a:xfrm>
            <a:off x="1846263" y="3803650"/>
            <a:ext cx="8569325" cy="1198880"/>
          </a:xfrm>
          <a:prstGeom prst="rect">
            <a:avLst/>
          </a:prstGeom>
        </p:spPr>
        <p:txBody>
          <a:bodyPr>
            <a:spAutoFit/>
          </a:bodyPr>
          <a:lstStyle/>
          <a:p>
            <a:pPr eaLnBrk="1" fontAlgn="auto" hangingPunct="1">
              <a:lnSpc>
                <a:spcPct val="150000"/>
              </a:lnSpc>
              <a:spcBef>
                <a:spcPts val="0"/>
              </a:spcBef>
              <a:spcAft>
                <a:spcPts val="0"/>
              </a:spcAft>
              <a:defRPr/>
            </a:pPr>
            <a:r>
              <a:rPr lang="zh-CN" altLang="en-US" sz="1600" b="1" dirty="0" smtClean="0">
                <a:solidFill>
                  <a:schemeClr val="bg1"/>
                </a:solidFill>
                <a:ea typeface="+mn-ea"/>
              </a:rPr>
              <a:t>培训要求</a:t>
            </a:r>
            <a:endParaRPr lang="zh-CN" altLang="en-US" sz="1600" b="1" dirty="0" smtClean="0">
              <a:solidFill>
                <a:schemeClr val="bg1"/>
              </a:solidFill>
              <a:ea typeface="+mn-ea"/>
            </a:endParaRPr>
          </a:p>
          <a:p>
            <a:pPr eaLnBrk="1" fontAlgn="auto" hangingPunct="1">
              <a:lnSpc>
                <a:spcPct val="150000"/>
              </a:lnSpc>
              <a:spcBef>
                <a:spcPts val="0"/>
              </a:spcBef>
              <a:spcAft>
                <a:spcPts val="0"/>
              </a:spcAft>
              <a:defRPr/>
            </a:pPr>
            <a:r>
              <a:rPr lang="zh-CN" altLang="en-US" sz="1600" b="1" dirty="0" smtClean="0">
                <a:solidFill>
                  <a:schemeClr val="bg1"/>
                </a:solidFill>
                <a:ea typeface="+mn-ea"/>
              </a:rPr>
              <a:t>        该课程参训人员需要掌握数据中心安消防弱电系统的配置情况和系统架构，能够熟记相关设备的配置数量、品牌型号、位置等信息。</a:t>
            </a:r>
            <a:endParaRPr lang="en-US" altLang="zh-CN" sz="1600" dirty="0">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监控系统</a:t>
            </a:r>
            <a:r>
              <a:rPr lang="zh-CN" altLang="en-US" sz="2400" b="1" dirty="0" smtClean="0">
                <a:solidFill>
                  <a:schemeClr val="accent1"/>
                </a:solidFill>
              </a:rPr>
              <a:t>配置</a:t>
            </a:r>
            <a:endParaRPr lang="zh-CN" altLang="en-US" sz="2400" b="1" dirty="0">
              <a:solidFill>
                <a:schemeClr val="accent1"/>
              </a:solidFill>
            </a:endParaRPr>
          </a:p>
        </p:txBody>
      </p:sp>
      <p:sp>
        <p:nvSpPr>
          <p:cNvPr id="4" name="矩形 3"/>
          <p:cNvSpPr/>
          <p:nvPr/>
        </p:nvSpPr>
        <p:spPr>
          <a:xfrm>
            <a:off x="360234" y="925354"/>
            <a:ext cx="1729740" cy="675640"/>
          </a:xfrm>
          <a:prstGeom prst="rect">
            <a:avLst/>
          </a:prstGeom>
        </p:spPr>
        <p:txBody>
          <a:bodyPr wrap="none">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安防结构图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pic>
        <p:nvPicPr>
          <p:cNvPr id="5" name="图片 4" descr="C:\Users\li\Desktop\无标题.png无标题"/>
          <p:cNvPicPr>
            <a:picLocks noChangeAspect="1"/>
          </p:cNvPicPr>
          <p:nvPr/>
        </p:nvPicPr>
        <p:blipFill>
          <a:blip r:embed="rId1"/>
          <a:srcRect/>
          <a:stretch>
            <a:fillRect/>
          </a:stretch>
        </p:blipFill>
        <p:spPr>
          <a:xfrm>
            <a:off x="500380" y="1257935"/>
            <a:ext cx="10477500" cy="4937760"/>
          </a:xfrm>
          <a:prstGeom prst="rect">
            <a:avLst/>
          </a:prstGeom>
        </p:spPr>
      </p:pic>
    </p:spTree>
  </p:cSld>
  <p:clrMapOvr>
    <a:masterClrMapping/>
  </p:clrMapOvr>
  <p:transition spd="med">
    <p:wedg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 167"/>
          <p:cNvSpPr/>
          <p:nvPr/>
        </p:nvSpPr>
        <p:spPr>
          <a:xfrm>
            <a:off x="168910" y="1391920"/>
            <a:ext cx="6781800" cy="48012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4" name="TextBox 3"/>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监控系统</a:t>
            </a:r>
            <a:r>
              <a:rPr lang="zh-CN" altLang="en-US" sz="2400" b="1" dirty="0" smtClean="0">
                <a:solidFill>
                  <a:schemeClr val="accent1"/>
                </a:solidFill>
              </a:rPr>
              <a:t>配置</a:t>
            </a:r>
            <a:endParaRPr lang="zh-CN" altLang="en-US" sz="2400" b="1" dirty="0">
              <a:solidFill>
                <a:schemeClr val="accent1"/>
              </a:solidFill>
            </a:endParaRPr>
          </a:p>
        </p:txBody>
      </p:sp>
      <p:sp>
        <p:nvSpPr>
          <p:cNvPr id="7" name="矩形 6"/>
          <p:cNvSpPr/>
          <p:nvPr/>
        </p:nvSpPr>
        <p:spPr>
          <a:xfrm>
            <a:off x="406733" y="1052870"/>
            <a:ext cx="6624736" cy="4939030"/>
          </a:xfrm>
          <a:prstGeom prst="rect">
            <a:avLst/>
          </a:prstGeom>
        </p:spPr>
        <p:txBody>
          <a:bodyPr wrap="square">
            <a:spAutoFit/>
          </a:bodyPr>
          <a:lstStyle/>
          <a:p>
            <a:pPr>
              <a:lnSpc>
                <a:spcPct val="150000"/>
              </a:lnSpc>
            </a:pPr>
            <a:endParaRPr lang="en-US" altLang="zh-CN" dirty="0" smtClean="0">
              <a:latin typeface="仿宋" panose="02010609060101010101" pitchFamily="49" charset="-122"/>
              <a:ea typeface="仿宋" panose="02010609060101010101" pitchFamily="49" charset="-122"/>
              <a:sym typeface="+mn-ea"/>
            </a:endParaRPr>
          </a:p>
          <a:p>
            <a:pPr>
              <a:lnSpc>
                <a:spcPct val="150000"/>
              </a:lnSpc>
            </a:pPr>
            <a:r>
              <a:rPr lang="zh-CN" altLang="en-US" sz="1600" b="1" dirty="0" smtClean="0">
                <a:solidFill>
                  <a:schemeClr val="bg1"/>
                </a:solidFill>
                <a:sym typeface="+mn-ea"/>
              </a:rPr>
              <a:t>A-5服务器配置： </a:t>
            </a:r>
            <a:endParaRPr lang="zh-CN" altLang="en-US" sz="1600" b="1" dirty="0" smtClean="0">
              <a:solidFill>
                <a:schemeClr val="bg1"/>
              </a:solidFill>
              <a:sym typeface="+mn-ea"/>
            </a:endParaRPr>
          </a:p>
          <a:p>
            <a:pPr>
              <a:lnSpc>
                <a:spcPct val="150000"/>
              </a:lnSpc>
            </a:pPr>
            <a:r>
              <a:rPr lang="zh-CN" altLang="en-US" sz="1600" b="1" dirty="0" smtClean="0">
                <a:solidFill>
                  <a:schemeClr val="bg1"/>
                </a:solidFill>
                <a:sym typeface="+mn-ea"/>
              </a:rPr>
              <a:t>A-5 M5安防中控室共配置8台服务器，系统结构如下：</a:t>
            </a:r>
            <a:endParaRPr lang="zh-CN" altLang="en-US" sz="1600" b="1" dirty="0" smtClean="0">
              <a:solidFill>
                <a:schemeClr val="bg1"/>
              </a:solidFill>
              <a:sym typeface="+mn-ea"/>
            </a:endParaRPr>
          </a:p>
          <a:p>
            <a:pPr marL="285750" indent="-285750">
              <a:lnSpc>
                <a:spcPct val="150000"/>
              </a:lnSpc>
              <a:buFont typeface="Wingdings" panose="05000000000000000000" pitchFamily="2" charset="2"/>
              <a:buChar char="Ø"/>
            </a:pPr>
            <a:r>
              <a:rPr lang="zh-CN" altLang="en-US" sz="1600" b="1" dirty="0" smtClean="0">
                <a:solidFill>
                  <a:schemeClr val="bg1"/>
                </a:solidFill>
                <a:sym typeface="+mn-ea"/>
              </a:rPr>
              <a:t>门禁服务器            IP地址192.168.71.125</a:t>
            </a:r>
            <a:endParaRPr lang="zh-CN" altLang="en-US" sz="1600" b="1" dirty="0" smtClean="0">
              <a:solidFill>
                <a:schemeClr val="bg1"/>
              </a:solidFill>
              <a:sym typeface="+mn-ea"/>
            </a:endParaRPr>
          </a:p>
          <a:p>
            <a:pPr marL="285750" indent="-285750">
              <a:lnSpc>
                <a:spcPct val="150000"/>
              </a:lnSpc>
              <a:buFont typeface="Wingdings" panose="05000000000000000000" pitchFamily="2" charset="2"/>
              <a:buChar char="Ø"/>
            </a:pPr>
            <a:r>
              <a:rPr lang="zh-CN" altLang="en-US" sz="1600" b="1" dirty="0" smtClean="0">
                <a:solidFill>
                  <a:schemeClr val="bg1"/>
                </a:solidFill>
                <a:sym typeface="+mn-ea"/>
              </a:rPr>
              <a:t>防入侵服务器        IP地址192.168.71.126</a:t>
            </a:r>
            <a:endParaRPr lang="zh-CN" altLang="en-US" sz="1600" b="1" dirty="0" smtClean="0">
              <a:solidFill>
                <a:schemeClr val="bg1"/>
              </a:solidFill>
              <a:sym typeface="+mn-ea"/>
            </a:endParaRPr>
          </a:p>
          <a:p>
            <a:pPr marL="285750" indent="-285750">
              <a:lnSpc>
                <a:spcPct val="150000"/>
              </a:lnSpc>
              <a:buFont typeface="Wingdings" panose="05000000000000000000" pitchFamily="2" charset="2"/>
              <a:buChar char="Ø"/>
            </a:pPr>
            <a:r>
              <a:rPr lang="zh-CN" altLang="en-US" sz="1600" b="1" dirty="0" smtClean="0">
                <a:solidFill>
                  <a:schemeClr val="bg1"/>
                </a:solidFill>
                <a:sym typeface="+mn-ea"/>
              </a:rPr>
              <a:t>楼控主服务器        IP地址192.168.71.127</a:t>
            </a:r>
            <a:endParaRPr lang="zh-CN" altLang="en-US" sz="1600" b="1" dirty="0" smtClean="0">
              <a:solidFill>
                <a:schemeClr val="bg1"/>
              </a:solidFill>
              <a:sym typeface="+mn-ea"/>
            </a:endParaRPr>
          </a:p>
          <a:p>
            <a:pPr marL="285750" indent="-285750">
              <a:lnSpc>
                <a:spcPct val="150000"/>
              </a:lnSpc>
              <a:buFont typeface="Wingdings" panose="05000000000000000000" pitchFamily="2" charset="2"/>
              <a:buChar char="Ø"/>
            </a:pPr>
            <a:r>
              <a:rPr lang="zh-CN" altLang="en-US" sz="1600" b="1" dirty="0" smtClean="0">
                <a:solidFill>
                  <a:schemeClr val="bg1"/>
                </a:solidFill>
                <a:sym typeface="+mn-ea"/>
              </a:rPr>
              <a:t>楼控备用服务器    IP地址192.168.71.127  </a:t>
            </a:r>
            <a:endParaRPr lang="zh-CN" altLang="en-US" sz="1600" b="1" dirty="0" smtClean="0">
              <a:solidFill>
                <a:schemeClr val="bg1"/>
              </a:solidFill>
              <a:sym typeface="+mn-ea"/>
            </a:endParaRPr>
          </a:p>
          <a:p>
            <a:pPr marL="285750" indent="-285750">
              <a:lnSpc>
                <a:spcPct val="150000"/>
              </a:lnSpc>
              <a:buFont typeface="Wingdings" panose="05000000000000000000" pitchFamily="2" charset="2"/>
              <a:buChar char="Ø"/>
            </a:pPr>
            <a:r>
              <a:rPr lang="zh-CN" altLang="en-US" sz="1600" b="1" dirty="0" smtClean="0">
                <a:solidFill>
                  <a:schemeClr val="bg1"/>
                </a:solidFill>
                <a:sym typeface="+mn-ea"/>
              </a:rPr>
              <a:t>视频服务器            IP地址192.168.71.138</a:t>
            </a:r>
            <a:endParaRPr lang="zh-CN" altLang="en-US" sz="1600" b="1" dirty="0" smtClean="0">
              <a:solidFill>
                <a:schemeClr val="bg1"/>
              </a:solidFill>
              <a:sym typeface="+mn-ea"/>
            </a:endParaRPr>
          </a:p>
          <a:p>
            <a:pPr marL="285750" indent="-285750">
              <a:lnSpc>
                <a:spcPct val="150000"/>
              </a:lnSpc>
              <a:buFont typeface="Wingdings" panose="05000000000000000000" pitchFamily="2" charset="2"/>
              <a:buChar char="Ø"/>
            </a:pPr>
            <a:r>
              <a:rPr lang="zh-CN" altLang="en-US" sz="1600" b="1" dirty="0" smtClean="0">
                <a:solidFill>
                  <a:schemeClr val="bg1"/>
                </a:solidFill>
                <a:sym typeface="+mn-ea"/>
              </a:rPr>
              <a:t>流媒体服务器        IP地址192.168.71.139</a:t>
            </a:r>
            <a:endParaRPr lang="zh-CN" altLang="en-US" sz="1600" b="1" dirty="0" smtClean="0">
              <a:solidFill>
                <a:schemeClr val="bg1"/>
              </a:solidFill>
              <a:sym typeface="+mn-ea"/>
            </a:endParaRPr>
          </a:p>
          <a:p>
            <a:pPr marL="285750" indent="-285750">
              <a:lnSpc>
                <a:spcPct val="150000"/>
              </a:lnSpc>
              <a:buFont typeface="Wingdings" panose="05000000000000000000" pitchFamily="2" charset="2"/>
              <a:buChar char="Ø"/>
            </a:pPr>
            <a:r>
              <a:rPr lang="zh-CN" altLang="en-US" sz="1600" b="1" dirty="0" smtClean="0">
                <a:solidFill>
                  <a:schemeClr val="bg1"/>
                </a:solidFill>
                <a:sym typeface="+mn-ea"/>
              </a:rPr>
              <a:t>动环主服务器        IP地址192.168.71.123</a:t>
            </a:r>
            <a:endParaRPr lang="zh-CN" altLang="en-US" sz="1600" b="1" dirty="0" smtClean="0">
              <a:solidFill>
                <a:schemeClr val="bg1"/>
              </a:solidFill>
              <a:sym typeface="+mn-ea"/>
            </a:endParaRPr>
          </a:p>
          <a:p>
            <a:pPr marL="285750" indent="-285750">
              <a:lnSpc>
                <a:spcPct val="150000"/>
              </a:lnSpc>
              <a:buFont typeface="Wingdings" panose="05000000000000000000" pitchFamily="2" charset="2"/>
              <a:buChar char="Ø"/>
            </a:pPr>
            <a:r>
              <a:rPr lang="zh-CN" altLang="en-US" sz="1600" b="1" dirty="0" smtClean="0">
                <a:solidFill>
                  <a:schemeClr val="bg1"/>
                </a:solidFill>
                <a:sym typeface="+mn-ea"/>
              </a:rPr>
              <a:t>动环备用服务器    IP地址192.168.71.124</a:t>
            </a:r>
            <a:endParaRPr lang="zh-CN" altLang="en-US" sz="1600" b="1" dirty="0" smtClean="0">
              <a:solidFill>
                <a:schemeClr val="bg1"/>
              </a:solidFill>
              <a:sym typeface="+mn-ea"/>
            </a:endParaRPr>
          </a:p>
          <a:p>
            <a:pPr marL="285750" indent="-285750">
              <a:lnSpc>
                <a:spcPct val="150000"/>
              </a:lnSpc>
              <a:buFont typeface="Wingdings" panose="05000000000000000000" pitchFamily="2" charset="2"/>
              <a:buChar char="Ø"/>
            </a:pPr>
            <a:r>
              <a:rPr lang="zh-CN" altLang="en-US" sz="1600" b="1" dirty="0" smtClean="0">
                <a:solidFill>
                  <a:schemeClr val="bg1"/>
                </a:solidFill>
              </a:rPr>
              <a:t>视频和流媒体服务器供应商为:海康威视型号:IVVNNNS-8700E</a:t>
            </a:r>
            <a:endParaRPr lang="zh-CN" altLang="en-US" sz="1600" b="1" dirty="0" smtClean="0">
              <a:solidFill>
                <a:schemeClr val="bg1"/>
              </a:solidFill>
            </a:endParaRPr>
          </a:p>
          <a:p>
            <a:pPr marL="285750" indent="-285750">
              <a:lnSpc>
                <a:spcPct val="150000"/>
              </a:lnSpc>
              <a:buFont typeface="Wingdings" panose="05000000000000000000" pitchFamily="2" charset="2"/>
              <a:buChar char="Ø"/>
            </a:pPr>
            <a:r>
              <a:rPr lang="zh-CN" altLang="en-US" sz="1600" b="1" dirty="0" smtClean="0">
                <a:solidFill>
                  <a:schemeClr val="bg1"/>
                </a:solidFill>
                <a:sym typeface="+mn-ea"/>
              </a:rPr>
              <a:t>其它服务器供应商为:戴尔型号:PowerEdgeR230</a:t>
            </a:r>
            <a:endParaRPr lang="zh-CN" altLang="en-US" sz="1600" b="1" dirty="0" smtClean="0">
              <a:solidFill>
                <a:schemeClr val="bg1"/>
              </a:solidFill>
              <a:sym typeface="+mn-ea"/>
            </a:endParaRPr>
          </a:p>
        </p:txBody>
      </p:sp>
      <p:pic>
        <p:nvPicPr>
          <p:cNvPr id="8" name="图片 7" descr="38ecf43861ed49b2e8f870bd8564cf8.jpg"/>
          <p:cNvPicPr>
            <a:picLocks noChangeAspect="1"/>
          </p:cNvPicPr>
          <p:nvPr/>
        </p:nvPicPr>
        <p:blipFill>
          <a:blip r:embed="rId1" cstate="print"/>
          <a:stretch>
            <a:fillRect/>
          </a:stretch>
        </p:blipFill>
        <p:spPr>
          <a:xfrm>
            <a:off x="7032104" y="1052736"/>
            <a:ext cx="3753991" cy="4968552"/>
          </a:xfrm>
          <a:prstGeom prst="rect">
            <a:avLst/>
          </a:prstGeom>
        </p:spPr>
      </p:pic>
      <p:sp>
        <p:nvSpPr>
          <p:cNvPr id="3" name="矩形 2"/>
          <p:cNvSpPr/>
          <p:nvPr/>
        </p:nvSpPr>
        <p:spPr>
          <a:xfrm>
            <a:off x="407224" y="959644"/>
            <a:ext cx="1729740" cy="675640"/>
          </a:xfrm>
          <a:prstGeom prst="rect">
            <a:avLst/>
          </a:prstGeom>
        </p:spPr>
        <p:txBody>
          <a:bodyPr wrap="none">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安防服务器</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spTree>
  </p:cSld>
  <p:clrMapOvr>
    <a:masterClrMapping/>
  </p:clrMapOvr>
  <p:transition spd="med">
    <p:circl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 167"/>
          <p:cNvSpPr/>
          <p:nvPr/>
        </p:nvSpPr>
        <p:spPr>
          <a:xfrm>
            <a:off x="5949950" y="1419225"/>
            <a:ext cx="5112385" cy="19824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67" name=" 167"/>
          <p:cNvSpPr/>
          <p:nvPr/>
        </p:nvSpPr>
        <p:spPr>
          <a:xfrm>
            <a:off x="135255" y="1419225"/>
            <a:ext cx="5112385" cy="198247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监控</a:t>
            </a:r>
            <a:r>
              <a:rPr lang="zh-CN" altLang="en-US" sz="2400" b="1" dirty="0">
                <a:solidFill>
                  <a:schemeClr val="accent1"/>
                </a:solidFill>
              </a:rPr>
              <a:t>系统</a:t>
            </a:r>
            <a:r>
              <a:rPr lang="zh-CN" altLang="en-US" sz="2400" b="1" dirty="0" smtClean="0">
                <a:solidFill>
                  <a:schemeClr val="accent1"/>
                </a:solidFill>
              </a:rPr>
              <a:t>配置</a:t>
            </a:r>
            <a:endParaRPr lang="zh-CN" altLang="en-US" sz="2400" b="1" dirty="0">
              <a:solidFill>
                <a:schemeClr val="accent1"/>
              </a:solidFill>
            </a:endParaRPr>
          </a:p>
        </p:txBody>
      </p:sp>
      <p:sp>
        <p:nvSpPr>
          <p:cNvPr id="4" name="TextBox 8"/>
          <p:cNvSpPr txBox="1"/>
          <p:nvPr/>
        </p:nvSpPr>
        <p:spPr>
          <a:xfrm>
            <a:off x="394777" y="959019"/>
            <a:ext cx="8856984" cy="368300"/>
          </a:xfrm>
          <a:prstGeom prst="rect">
            <a:avLst/>
          </a:prstGeom>
          <a:noFill/>
        </p:spPr>
        <p:txBody>
          <a:bodyPr wrap="square" rtlCol="0">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所用交换机型号及配置情况</a:t>
            </a:r>
            <a:endParaRPr lang="zh-CN" altLang="en-US" b="1" dirty="0" smtClean="0">
              <a:solidFill>
                <a:schemeClr val="accent6">
                  <a:lumMod val="75000"/>
                </a:schemeClr>
              </a:solidFill>
              <a:sym typeface="+mn-ea"/>
            </a:endParaRPr>
          </a:p>
        </p:txBody>
      </p:sp>
      <p:sp>
        <p:nvSpPr>
          <p:cNvPr id="5" name="矩形 4"/>
          <p:cNvSpPr/>
          <p:nvPr/>
        </p:nvSpPr>
        <p:spPr>
          <a:xfrm>
            <a:off x="273050" y="1168400"/>
            <a:ext cx="5807075" cy="2861310"/>
          </a:xfrm>
          <a:prstGeom prst="rect">
            <a:avLst/>
          </a:prstGeom>
        </p:spPr>
        <p:txBody>
          <a:bodyPr wrap="square">
            <a:spAutoFit/>
          </a:bodyPr>
          <a:lstStyle/>
          <a:p>
            <a:pPr>
              <a:lnSpc>
                <a:spcPct val="250000"/>
              </a:lnSpc>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共配置</a:t>
            </a:r>
            <a:r>
              <a:rPr lang="en-US" altLang="zh-CN" dirty="0" smtClean="0">
                <a:solidFill>
                  <a:schemeClr val="bg1"/>
                </a:solidFill>
                <a:latin typeface="仿宋" panose="02010609060101010101" pitchFamily="49" charset="-122"/>
                <a:ea typeface="仿宋" panose="02010609060101010101" pitchFamily="49" charset="-122"/>
                <a:sym typeface="+mn-ea"/>
              </a:rPr>
              <a:t>84</a:t>
            </a:r>
            <a:r>
              <a:rPr lang="zh-CN" altLang="en-US" dirty="0" smtClean="0">
                <a:solidFill>
                  <a:schemeClr val="bg1"/>
                </a:solidFill>
                <a:latin typeface="仿宋" panose="02010609060101010101" pitchFamily="49" charset="-122"/>
                <a:ea typeface="仿宋" panose="02010609060101010101" pitchFamily="49" charset="-122"/>
                <a:sym typeface="+mn-ea"/>
              </a:rPr>
              <a:t>台交换机，品牌为华为</a:t>
            </a:r>
            <a:endParaRPr lang="en-US" altLang="zh-CN" dirty="0" smtClean="0">
              <a:solidFill>
                <a:schemeClr val="bg1"/>
              </a:solidFill>
              <a:latin typeface="仿宋" panose="02010609060101010101" pitchFamily="49" charset="-122"/>
              <a:ea typeface="仿宋" panose="02010609060101010101" pitchFamily="49" charset="-122"/>
            </a:endParaRPr>
          </a:p>
          <a:p>
            <a:pPr marL="285750" indent="-285750">
              <a:lnSpc>
                <a:spcPct val="250000"/>
              </a:lnSpc>
              <a:buFont typeface="Wingdings" panose="05000000000000000000" pitchFamily="2" charset="2"/>
              <a:buChar char="Ø"/>
            </a:pPr>
            <a:r>
              <a:rPr lang="en-US" altLang="zh-CN" dirty="0" smtClean="0">
                <a:solidFill>
                  <a:schemeClr val="bg1"/>
                </a:solidFill>
                <a:latin typeface="仿宋" panose="02010609060101010101" pitchFamily="49" charset="-122"/>
                <a:ea typeface="仿宋" panose="02010609060101010101" pitchFamily="49" charset="-122"/>
                <a:sym typeface="+mn-ea"/>
              </a:rPr>
              <a:t>M5</a:t>
            </a:r>
            <a:r>
              <a:rPr lang="zh-CN" altLang="en-US" dirty="0" smtClean="0">
                <a:solidFill>
                  <a:schemeClr val="bg1"/>
                </a:solidFill>
                <a:latin typeface="仿宋" panose="02010609060101010101" pitchFamily="49" charset="-122"/>
                <a:ea typeface="仿宋" panose="02010609060101010101" pitchFamily="49" charset="-122"/>
                <a:sym typeface="+mn-ea"/>
              </a:rPr>
              <a:t>安防中控室配备</a:t>
            </a:r>
            <a:r>
              <a:rPr lang="en-US" altLang="zh-CN" dirty="0" smtClean="0">
                <a:solidFill>
                  <a:schemeClr val="bg1"/>
                </a:solidFill>
                <a:latin typeface="仿宋" panose="02010609060101010101" pitchFamily="49" charset="-122"/>
                <a:ea typeface="仿宋" panose="02010609060101010101" pitchFamily="49" charset="-122"/>
                <a:sym typeface="+mn-ea"/>
              </a:rPr>
              <a:t>8</a:t>
            </a:r>
            <a:r>
              <a:rPr lang="zh-CN" altLang="en-US" dirty="0" smtClean="0">
                <a:solidFill>
                  <a:schemeClr val="bg1"/>
                </a:solidFill>
                <a:latin typeface="仿宋" panose="02010609060101010101" pitchFamily="49" charset="-122"/>
                <a:ea typeface="仿宋" panose="02010609060101010101" pitchFamily="49" charset="-122"/>
                <a:sym typeface="+mn-ea"/>
              </a:rPr>
              <a:t>台交换机</a:t>
            </a:r>
            <a:r>
              <a:rPr lang="en-US" altLang="zh-CN" dirty="0" smtClean="0">
                <a:solidFill>
                  <a:schemeClr val="bg1"/>
                </a:solidFill>
                <a:latin typeface="仿宋" panose="02010609060101010101" pitchFamily="49" charset="-122"/>
                <a:ea typeface="仿宋" panose="02010609060101010101" pitchFamily="49" charset="-122"/>
                <a:sym typeface="+mn-ea"/>
              </a:rPr>
              <a:t>1</a:t>
            </a:r>
            <a:r>
              <a:rPr lang="zh-CN" altLang="en-US" dirty="0" smtClean="0">
                <a:solidFill>
                  <a:schemeClr val="bg1"/>
                </a:solidFill>
                <a:latin typeface="仿宋" panose="02010609060101010101" pitchFamily="49" charset="-122"/>
                <a:ea typeface="仿宋" panose="02010609060101010101" pitchFamily="49" charset="-122"/>
                <a:sym typeface="+mn-ea"/>
              </a:rPr>
              <a:t>核心交换机</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250000"/>
              </a:lnSpc>
              <a:buFont typeface="Wingdings" panose="05000000000000000000" pitchFamily="2" charset="2"/>
              <a:buChar char="Ø"/>
            </a:pPr>
            <a:r>
              <a:rPr lang="en-US" altLang="zh-CN" dirty="0" smtClean="0">
                <a:solidFill>
                  <a:schemeClr val="bg1"/>
                </a:solidFill>
                <a:latin typeface="仿宋" panose="02010609060101010101" pitchFamily="49" charset="-122"/>
                <a:ea typeface="仿宋" panose="02010609060101010101" pitchFamily="49" charset="-122"/>
                <a:sym typeface="+mn-ea"/>
              </a:rPr>
              <a:t>M1</a:t>
            </a:r>
            <a:r>
              <a:rPr lang="zh-CN" altLang="en-US" dirty="0" smtClean="0">
                <a:solidFill>
                  <a:schemeClr val="bg1"/>
                </a:solidFill>
                <a:latin typeface="仿宋" panose="02010609060101010101" pitchFamily="49" charset="-122"/>
                <a:ea typeface="仿宋" panose="02010609060101010101" pitchFamily="49" charset="-122"/>
                <a:sym typeface="+mn-ea"/>
              </a:rPr>
              <a:t>配备</a:t>
            </a:r>
            <a:r>
              <a:rPr lang="en-US" altLang="zh-CN" dirty="0" smtClean="0">
                <a:solidFill>
                  <a:schemeClr val="bg1"/>
                </a:solidFill>
                <a:latin typeface="仿宋" panose="02010609060101010101" pitchFamily="49" charset="-122"/>
                <a:ea typeface="仿宋" panose="02010609060101010101" pitchFamily="49" charset="-122"/>
                <a:sym typeface="+mn-ea"/>
              </a:rPr>
              <a:t>19</a:t>
            </a:r>
            <a:r>
              <a:rPr lang="zh-CN" altLang="en-US" dirty="0" smtClean="0">
                <a:solidFill>
                  <a:schemeClr val="bg1"/>
                </a:solidFill>
                <a:latin typeface="仿宋" panose="02010609060101010101" pitchFamily="49" charset="-122"/>
                <a:ea typeface="仿宋" panose="02010609060101010101" pitchFamily="49" charset="-122"/>
                <a:sym typeface="+mn-ea"/>
              </a:rPr>
              <a:t>台交换机型号</a:t>
            </a:r>
            <a:r>
              <a:rPr lang="en-US" altLang="zh-CN" dirty="0" smtClean="0">
                <a:solidFill>
                  <a:schemeClr val="bg1"/>
                </a:solidFill>
                <a:latin typeface="仿宋" panose="02010609060101010101" pitchFamily="49" charset="-122"/>
                <a:ea typeface="仿宋" panose="02010609060101010101" pitchFamily="49" charset="-122"/>
                <a:sym typeface="+mn-ea"/>
              </a:rPr>
              <a:t>S5700-28P-LI-AC</a:t>
            </a:r>
            <a:endParaRPr lang="en-US" altLang="zh-CN" dirty="0" smtClean="0">
              <a:latin typeface="仿宋" panose="02010609060101010101" pitchFamily="49" charset="-122"/>
              <a:ea typeface="仿宋" panose="02010609060101010101" pitchFamily="49" charset="-122"/>
              <a:sym typeface="+mn-ea"/>
            </a:endParaRPr>
          </a:p>
          <a:p>
            <a:pPr marL="285750" indent="-285750">
              <a:lnSpc>
                <a:spcPct val="250000"/>
              </a:lnSpc>
              <a:buFont typeface="Wingdings" panose="05000000000000000000" pitchFamily="2" charset="2"/>
              <a:buChar char="Ø"/>
            </a:pPr>
            <a:endParaRPr lang="zh-CN" altLang="en-US" dirty="0" smtClean="0">
              <a:latin typeface="仿宋" panose="02010609060101010101" pitchFamily="49" charset="-122"/>
              <a:ea typeface="仿宋" panose="02010609060101010101" pitchFamily="49" charset="-122"/>
              <a:sym typeface="+mn-ea"/>
            </a:endParaRPr>
          </a:p>
        </p:txBody>
      </p:sp>
      <p:pic>
        <p:nvPicPr>
          <p:cNvPr id="6" name="图片 5" descr="TB24BOLXUhnpuFjSZFpXXcpuXXa_!!671545068.png"/>
          <p:cNvPicPr>
            <a:picLocks noChangeAspect="1"/>
          </p:cNvPicPr>
          <p:nvPr/>
        </p:nvPicPr>
        <p:blipFill>
          <a:blip r:embed="rId1" cstate="print"/>
          <a:stretch>
            <a:fillRect/>
          </a:stretch>
        </p:blipFill>
        <p:spPr>
          <a:xfrm>
            <a:off x="272787" y="4040386"/>
            <a:ext cx="4678690" cy="1133858"/>
          </a:xfrm>
          <a:prstGeom prst="rect">
            <a:avLst/>
          </a:prstGeom>
        </p:spPr>
      </p:pic>
      <p:sp>
        <p:nvSpPr>
          <p:cNvPr id="7" name="圆角矩形 6"/>
          <p:cNvSpPr/>
          <p:nvPr/>
        </p:nvSpPr>
        <p:spPr>
          <a:xfrm>
            <a:off x="2150680" y="5759073"/>
            <a:ext cx="108012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交换机</a:t>
            </a:r>
            <a:endParaRPr lang="zh-CN" altLang="en-US" dirty="0"/>
          </a:p>
        </p:txBody>
      </p:sp>
      <p:pic>
        <p:nvPicPr>
          <p:cNvPr id="9" name="图片 8" descr="C:\Users\Administrator\Desktop\微信图片_20190330172957.jpg微信图片_20190330172957"/>
          <p:cNvPicPr>
            <a:picLocks noChangeAspect="1"/>
          </p:cNvPicPr>
          <p:nvPr/>
        </p:nvPicPr>
        <p:blipFill>
          <a:blip r:embed="rId2" cstate="print"/>
          <a:stretch>
            <a:fillRect/>
          </a:stretch>
        </p:blipFill>
        <p:spPr>
          <a:xfrm>
            <a:off x="6166485" y="3571240"/>
            <a:ext cx="4678680" cy="2072640"/>
          </a:xfrm>
          <a:prstGeom prst="rect">
            <a:avLst/>
          </a:prstGeom>
        </p:spPr>
      </p:pic>
      <p:sp>
        <p:nvSpPr>
          <p:cNvPr id="11" name="圆角矩形 10"/>
          <p:cNvSpPr/>
          <p:nvPr/>
        </p:nvSpPr>
        <p:spPr>
          <a:xfrm>
            <a:off x="7741920" y="5758815"/>
            <a:ext cx="1941830" cy="5759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核心交换机</a:t>
            </a:r>
            <a:endParaRPr lang="zh-CN" altLang="en-US" dirty="0"/>
          </a:p>
        </p:txBody>
      </p:sp>
      <p:sp>
        <p:nvSpPr>
          <p:cNvPr id="8" name="文本框 7"/>
          <p:cNvSpPr txBox="1"/>
          <p:nvPr/>
        </p:nvSpPr>
        <p:spPr>
          <a:xfrm>
            <a:off x="6314440" y="1168400"/>
            <a:ext cx="5572760" cy="2445385"/>
          </a:xfrm>
          <a:prstGeom prst="rect">
            <a:avLst/>
          </a:prstGeom>
          <a:noFill/>
        </p:spPr>
        <p:txBody>
          <a:bodyPr wrap="square" rtlCol="0">
            <a:spAutoFit/>
          </a:bodyPr>
          <a:lstStyle/>
          <a:p>
            <a:pPr marL="285750" indent="-285750">
              <a:lnSpc>
                <a:spcPct val="250000"/>
              </a:lnSpc>
              <a:buFont typeface="Wingdings" panose="05000000000000000000" pitchFamily="2" charset="2"/>
              <a:buChar char="Ø"/>
            </a:pPr>
            <a:r>
              <a:rPr lang="en-US" altLang="zh-CN" dirty="0" smtClean="0">
                <a:solidFill>
                  <a:schemeClr val="bg1"/>
                </a:solidFill>
                <a:latin typeface="仿宋" panose="02010609060101010101" pitchFamily="49" charset="-122"/>
                <a:ea typeface="仿宋" panose="02010609060101010101" pitchFamily="49" charset="-122"/>
                <a:sym typeface="+mn-ea"/>
              </a:rPr>
              <a:t>M2</a:t>
            </a:r>
            <a:r>
              <a:rPr lang="zh-CN" altLang="en-US" dirty="0" smtClean="0">
                <a:solidFill>
                  <a:schemeClr val="bg1"/>
                </a:solidFill>
                <a:latin typeface="仿宋" panose="02010609060101010101" pitchFamily="49" charset="-122"/>
                <a:ea typeface="仿宋" panose="02010609060101010101" pitchFamily="49" charset="-122"/>
                <a:sym typeface="+mn-ea"/>
              </a:rPr>
              <a:t>配备</a:t>
            </a:r>
            <a:r>
              <a:rPr lang="en-US" altLang="zh-CN" dirty="0" smtClean="0">
                <a:solidFill>
                  <a:schemeClr val="bg1"/>
                </a:solidFill>
                <a:latin typeface="仿宋" panose="02010609060101010101" pitchFamily="49" charset="-122"/>
                <a:ea typeface="仿宋" panose="02010609060101010101" pitchFamily="49" charset="-122"/>
                <a:sym typeface="+mn-ea"/>
              </a:rPr>
              <a:t>19</a:t>
            </a:r>
            <a:r>
              <a:rPr lang="zh-CN" altLang="en-US" dirty="0" smtClean="0">
                <a:solidFill>
                  <a:schemeClr val="bg1"/>
                </a:solidFill>
                <a:latin typeface="仿宋" panose="02010609060101010101" pitchFamily="49" charset="-122"/>
                <a:ea typeface="仿宋" panose="02010609060101010101" pitchFamily="49" charset="-122"/>
                <a:sym typeface="+mn-ea"/>
              </a:rPr>
              <a:t>台交换机型号</a:t>
            </a:r>
            <a:r>
              <a:rPr lang="en-US" altLang="zh-CN" dirty="0" smtClean="0">
                <a:solidFill>
                  <a:schemeClr val="bg1"/>
                </a:solidFill>
                <a:latin typeface="仿宋" panose="02010609060101010101" pitchFamily="49" charset="-122"/>
                <a:ea typeface="仿宋" panose="02010609060101010101" pitchFamily="49" charset="-122"/>
                <a:sym typeface="+mn-ea"/>
              </a:rPr>
              <a:t>S5700-28P-LI-AC</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250000"/>
              </a:lnSpc>
              <a:buFont typeface="Wingdings" panose="05000000000000000000" pitchFamily="2" charset="2"/>
              <a:buChar char="Ø"/>
            </a:pPr>
            <a:r>
              <a:rPr lang="en-US" altLang="zh-CN" dirty="0" smtClean="0">
                <a:solidFill>
                  <a:schemeClr val="bg1"/>
                </a:solidFill>
                <a:latin typeface="仿宋" panose="02010609060101010101" pitchFamily="49" charset="-122"/>
                <a:ea typeface="仿宋" panose="02010609060101010101" pitchFamily="49" charset="-122"/>
                <a:sym typeface="+mn-ea"/>
              </a:rPr>
              <a:t>M4</a:t>
            </a:r>
            <a:r>
              <a:rPr lang="zh-CN" altLang="en-US" dirty="0" smtClean="0">
                <a:solidFill>
                  <a:schemeClr val="bg1"/>
                </a:solidFill>
                <a:latin typeface="仿宋" panose="02010609060101010101" pitchFamily="49" charset="-122"/>
                <a:ea typeface="仿宋" panose="02010609060101010101" pitchFamily="49" charset="-122"/>
                <a:sym typeface="+mn-ea"/>
              </a:rPr>
              <a:t>配备</a:t>
            </a:r>
            <a:r>
              <a:rPr lang="en-US" altLang="zh-CN" dirty="0" smtClean="0">
                <a:solidFill>
                  <a:schemeClr val="bg1"/>
                </a:solidFill>
                <a:latin typeface="仿宋" panose="02010609060101010101" pitchFamily="49" charset="-122"/>
                <a:ea typeface="仿宋" panose="02010609060101010101" pitchFamily="49" charset="-122"/>
                <a:sym typeface="+mn-ea"/>
              </a:rPr>
              <a:t>19</a:t>
            </a:r>
            <a:r>
              <a:rPr lang="zh-CN" altLang="en-US" dirty="0" smtClean="0">
                <a:solidFill>
                  <a:schemeClr val="bg1"/>
                </a:solidFill>
                <a:latin typeface="仿宋" panose="02010609060101010101" pitchFamily="49" charset="-122"/>
                <a:ea typeface="仿宋" panose="02010609060101010101" pitchFamily="49" charset="-122"/>
                <a:sym typeface="+mn-ea"/>
              </a:rPr>
              <a:t>台交换机型号</a:t>
            </a:r>
            <a:r>
              <a:rPr lang="en-US" altLang="zh-CN" dirty="0" smtClean="0">
                <a:solidFill>
                  <a:schemeClr val="bg1"/>
                </a:solidFill>
                <a:latin typeface="仿宋" panose="02010609060101010101" pitchFamily="49" charset="-122"/>
                <a:ea typeface="仿宋" panose="02010609060101010101" pitchFamily="49" charset="-122"/>
                <a:sym typeface="+mn-ea"/>
              </a:rPr>
              <a:t>S5700-28P-LI-AC</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marL="285750" indent="-285750">
              <a:lnSpc>
                <a:spcPct val="250000"/>
              </a:lnSpc>
              <a:buFont typeface="Wingdings" panose="05000000000000000000" pitchFamily="2" charset="2"/>
              <a:buChar char="Ø"/>
            </a:pPr>
            <a:r>
              <a:rPr lang="en-US" altLang="zh-CN" dirty="0" smtClean="0">
                <a:solidFill>
                  <a:schemeClr val="bg1"/>
                </a:solidFill>
                <a:latin typeface="仿宋" panose="02010609060101010101" pitchFamily="49" charset="-122"/>
                <a:ea typeface="仿宋" panose="02010609060101010101" pitchFamily="49" charset="-122"/>
                <a:sym typeface="+mn-ea"/>
              </a:rPr>
              <a:t>M5</a:t>
            </a:r>
            <a:r>
              <a:rPr lang="zh-CN" altLang="en-US" dirty="0" smtClean="0">
                <a:solidFill>
                  <a:schemeClr val="bg1"/>
                </a:solidFill>
                <a:latin typeface="仿宋" panose="02010609060101010101" pitchFamily="49" charset="-122"/>
                <a:ea typeface="仿宋" panose="02010609060101010101" pitchFamily="49" charset="-122"/>
                <a:sym typeface="+mn-ea"/>
              </a:rPr>
              <a:t>配备</a:t>
            </a:r>
            <a:r>
              <a:rPr lang="en-US" altLang="zh-CN" dirty="0" smtClean="0">
                <a:solidFill>
                  <a:schemeClr val="bg1"/>
                </a:solidFill>
                <a:latin typeface="仿宋" panose="02010609060101010101" pitchFamily="49" charset="-122"/>
                <a:ea typeface="仿宋" panose="02010609060101010101" pitchFamily="49" charset="-122"/>
                <a:sym typeface="+mn-ea"/>
              </a:rPr>
              <a:t>18</a:t>
            </a:r>
            <a:r>
              <a:rPr lang="zh-CN" altLang="en-US" dirty="0" smtClean="0">
                <a:solidFill>
                  <a:schemeClr val="bg1"/>
                </a:solidFill>
                <a:latin typeface="仿宋" panose="02010609060101010101" pitchFamily="49" charset="-122"/>
                <a:ea typeface="仿宋" panose="02010609060101010101" pitchFamily="49" charset="-122"/>
                <a:sym typeface="+mn-ea"/>
              </a:rPr>
              <a:t>台交换机型号</a:t>
            </a:r>
            <a:r>
              <a:rPr lang="en-US" altLang="zh-CN" dirty="0" smtClean="0">
                <a:solidFill>
                  <a:schemeClr val="bg1"/>
                </a:solidFill>
                <a:latin typeface="仿宋" panose="02010609060101010101" pitchFamily="49" charset="-122"/>
                <a:ea typeface="仿宋" panose="02010609060101010101" pitchFamily="49" charset="-122"/>
                <a:sym typeface="+mn-ea"/>
              </a:rPr>
              <a:t>S5700-28P-LI-AC</a:t>
            </a:r>
            <a:endParaRPr lang="zh-CN" altLang="en-US" dirty="0" smtClean="0">
              <a:latin typeface="仿宋" panose="02010609060101010101" pitchFamily="49" charset="-122"/>
              <a:ea typeface="仿宋" panose="02010609060101010101" pitchFamily="49" charset="-122"/>
              <a:sym typeface="+mn-ea"/>
            </a:endParaRPr>
          </a:p>
          <a:p>
            <a:endParaRPr lang="zh-CN" altLang="en-US"/>
          </a:p>
        </p:txBody>
      </p:sp>
    </p:spTree>
  </p:cSld>
  <p:clrMapOvr>
    <a:masterClrMapping/>
  </p:clrMapOvr>
  <p:transition spd="med">
    <p:circl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11" name="直接连接符 10"/>
          <p:cNvCxnSpPr/>
          <p:nvPr/>
        </p:nvCxnSpPr>
        <p:spPr>
          <a:xfrm flipV="1">
            <a:off x="2809240" y="4211320"/>
            <a:ext cx="6804050" cy="1333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681470" y="880745"/>
            <a:ext cx="7620" cy="531939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226535" y="4334421"/>
            <a:ext cx="37139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监控中心</a:t>
            </a:r>
            <a:endParaRPr lang="zh-CN" altLang="en-US" dirty="0"/>
          </a:p>
        </p:txBody>
      </p:sp>
      <p:sp>
        <p:nvSpPr>
          <p:cNvPr id="54" name="TextBox 53"/>
          <p:cNvSpPr txBox="1"/>
          <p:nvPr/>
        </p:nvSpPr>
        <p:spPr>
          <a:xfrm>
            <a:off x="6226535" y="2075726"/>
            <a:ext cx="37139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安控中心</a:t>
            </a:r>
            <a:endParaRPr lang="zh-CN" altLang="en-US" dirty="0"/>
          </a:p>
        </p:txBody>
      </p:sp>
      <p:pic>
        <p:nvPicPr>
          <p:cNvPr id="55" name="图片 8" descr="NDN-921（高清）.jpg"/>
          <p:cNvPicPr>
            <a:picLocks noChangeAspect="1" noChangeArrowheads="1"/>
          </p:cNvPicPr>
          <p:nvPr/>
        </p:nvPicPr>
        <p:blipFill>
          <a:blip r:embed="rId1" cstate="print"/>
          <a:srcRect/>
          <a:stretch>
            <a:fillRect/>
          </a:stretch>
        </p:blipFill>
        <p:spPr bwMode="auto">
          <a:xfrm>
            <a:off x="7247890" y="4766945"/>
            <a:ext cx="895985" cy="767715"/>
          </a:xfrm>
          <a:prstGeom prst="rect">
            <a:avLst/>
          </a:prstGeom>
          <a:noFill/>
          <a:ln w="9525">
            <a:noFill/>
            <a:miter lim="800000"/>
            <a:headEnd/>
            <a:tailEnd/>
          </a:ln>
        </p:spPr>
      </p:pic>
      <p:sp>
        <p:nvSpPr>
          <p:cNvPr id="57" name="TextBox 56"/>
          <p:cNvSpPr txBox="1"/>
          <p:nvPr/>
        </p:nvSpPr>
        <p:spPr>
          <a:xfrm>
            <a:off x="6876140" y="4334421"/>
            <a:ext cx="37139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现场监控</a:t>
            </a:r>
            <a:endParaRPr lang="zh-CN" altLang="en-US" dirty="0"/>
          </a:p>
        </p:txBody>
      </p:sp>
      <p:sp>
        <p:nvSpPr>
          <p:cNvPr id="56" name="TextBox 55"/>
          <p:cNvSpPr txBox="1"/>
          <p:nvPr/>
        </p:nvSpPr>
        <p:spPr>
          <a:xfrm>
            <a:off x="6876140" y="2352655"/>
            <a:ext cx="371390" cy="9220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弱电间</a:t>
            </a:r>
            <a:endParaRPr lang="zh-CN" altLang="en-US" dirty="0"/>
          </a:p>
        </p:txBody>
      </p:sp>
      <p:pic>
        <p:nvPicPr>
          <p:cNvPr id="7172"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7704" b="28085"/>
          <a:stretch>
            <a:fillRect/>
          </a:stretch>
        </p:blipFill>
        <p:spPr bwMode="auto">
          <a:xfrm>
            <a:off x="7248109" y="3158472"/>
            <a:ext cx="2365573" cy="541057"/>
          </a:xfrm>
          <a:prstGeom prst="rect">
            <a:avLst/>
          </a:prstGeom>
          <a:noFill/>
        </p:spPr>
      </p:pic>
      <p:pic>
        <p:nvPicPr>
          <p:cNvPr id="29" name="Picture 4"/>
          <p:cNvPicPr>
            <a:picLocks noChangeAspect="1" noChangeArrowheads="1"/>
          </p:cNvPicPr>
          <p:nvPr/>
        </p:nvPicPr>
        <p:blipFill>
          <a:blip r:embed="rId3" cstate="print"/>
          <a:stretch>
            <a:fillRect/>
          </a:stretch>
        </p:blipFill>
        <p:spPr bwMode="auto">
          <a:xfrm>
            <a:off x="2659301" y="2852937"/>
            <a:ext cx="2592288" cy="936104"/>
          </a:xfrm>
          <a:prstGeom prst="rect">
            <a:avLst/>
          </a:prstGeom>
          <a:noFill/>
        </p:spPr>
      </p:pic>
      <p:pic>
        <p:nvPicPr>
          <p:cNvPr id="49" name="Picture 29" descr="C:\Users\yh76 njt6junyha   b\Desktop\d721dd3e5256ca602a3491df48aa1bf_看图王.jpgd721dd3e5256ca602a3491df48aa1bf_看图王"/>
          <p:cNvPicPr>
            <a:picLocks noChangeAspect="1" noChangeArrowheads="1"/>
          </p:cNvPicPr>
          <p:nvPr/>
        </p:nvPicPr>
        <p:blipFill>
          <a:blip r:embed="rId4" cstate="print"/>
          <a:srcRect/>
          <a:stretch>
            <a:fillRect/>
          </a:stretch>
        </p:blipFill>
        <p:spPr bwMode="auto">
          <a:xfrm>
            <a:off x="4411444" y="1327909"/>
            <a:ext cx="1457960" cy="789305"/>
          </a:xfrm>
          <a:prstGeom prst="rect">
            <a:avLst/>
          </a:prstGeom>
          <a:noFill/>
        </p:spPr>
      </p:pic>
      <p:pic>
        <p:nvPicPr>
          <p:cNvPr id="48" name="Picture 28" descr="computer拷貝"/>
          <p:cNvPicPr>
            <a:picLocks noChangeAspect="1" noChangeArrowheads="1"/>
          </p:cNvPicPr>
          <p:nvPr/>
        </p:nvPicPr>
        <p:blipFill>
          <a:blip r:embed="rId5" cstate="print"/>
          <a:srcRect/>
          <a:stretch>
            <a:fillRect/>
          </a:stretch>
        </p:blipFill>
        <p:spPr bwMode="auto">
          <a:xfrm>
            <a:off x="2052320" y="4578985"/>
            <a:ext cx="1162050" cy="912495"/>
          </a:xfrm>
          <a:prstGeom prst="rect">
            <a:avLst/>
          </a:prstGeom>
          <a:noFill/>
        </p:spPr>
      </p:pic>
      <p:pic>
        <p:nvPicPr>
          <p:cNvPr id="30" name="Picture 25" descr="C:\Users\yh76 njt6junyha   b\Desktop\f349c119627d096f0b5956db98b5711.jpgf349c119627d096f0b5956db98b5711"/>
          <p:cNvPicPr>
            <a:picLocks noChangeAspect="1" noChangeArrowheads="1"/>
          </p:cNvPicPr>
          <p:nvPr/>
        </p:nvPicPr>
        <p:blipFill>
          <a:blip r:embed="rId6" cstate="print"/>
          <a:srcRect/>
          <a:stretch>
            <a:fillRect/>
          </a:stretch>
        </p:blipFill>
        <p:spPr bwMode="auto">
          <a:xfrm>
            <a:off x="3499311" y="4617224"/>
            <a:ext cx="911737" cy="887044"/>
          </a:xfrm>
          <a:prstGeom prst="rect">
            <a:avLst/>
          </a:prstGeom>
          <a:noFill/>
        </p:spPr>
      </p:pic>
      <p:pic>
        <p:nvPicPr>
          <p:cNvPr id="50" name="Picture 30" descr="C:\Users\yh76 njt6junyha   b\Desktop\fa32ec2a99d75c213c0431914b10546_看图王.jpgfa32ec2a99d75c213c0431914b10546_看图王"/>
          <p:cNvPicPr>
            <a:picLocks noChangeAspect="1" noChangeArrowheads="1"/>
          </p:cNvPicPr>
          <p:nvPr/>
        </p:nvPicPr>
        <p:blipFill>
          <a:blip r:embed="rId7" cstate="print"/>
          <a:srcRect/>
          <a:stretch>
            <a:fillRect/>
          </a:stretch>
        </p:blipFill>
        <p:spPr bwMode="auto">
          <a:xfrm>
            <a:off x="2567608" y="1268760"/>
            <a:ext cx="1296144" cy="908050"/>
          </a:xfrm>
          <a:prstGeom prst="rect">
            <a:avLst/>
          </a:prstGeom>
          <a:noFill/>
        </p:spPr>
      </p:pic>
      <p:pic>
        <p:nvPicPr>
          <p:cNvPr id="31" name="图片 8" descr="C:\Users\yh76 njt6junyha   b\Desktop\5d13490a37b6874fba94e13f0873687.jpg5d13490a37b6874fba94e13f0873687"/>
          <p:cNvPicPr>
            <a:picLocks noChangeAspect="1" noChangeArrowheads="1"/>
          </p:cNvPicPr>
          <p:nvPr/>
        </p:nvPicPr>
        <p:blipFill>
          <a:blip r:embed="rId8" cstate="print"/>
          <a:srcRect/>
          <a:stretch>
            <a:fillRect/>
          </a:stretch>
        </p:blipFill>
        <p:spPr bwMode="auto">
          <a:xfrm>
            <a:off x="8946515" y="4737100"/>
            <a:ext cx="895985" cy="767080"/>
          </a:xfrm>
          <a:prstGeom prst="rect">
            <a:avLst/>
          </a:prstGeom>
          <a:noFill/>
          <a:ln w="9525">
            <a:noFill/>
            <a:miter lim="800000"/>
            <a:headEnd/>
            <a:tailEnd/>
          </a:ln>
        </p:spPr>
      </p:pic>
      <p:cxnSp>
        <p:nvCxnSpPr>
          <p:cNvPr id="37" name="直接连接符 36"/>
          <p:cNvCxnSpPr/>
          <p:nvPr/>
        </p:nvCxnSpPr>
        <p:spPr>
          <a:xfrm flipV="1">
            <a:off x="5280025" y="3536315"/>
            <a:ext cx="1967865" cy="8255"/>
          </a:xfrm>
          <a:prstGeom prst="line">
            <a:avLst/>
          </a:prstGeom>
          <a:ln w="28575" cmpd="sng">
            <a:solidFill>
              <a:srgbClr val="FFC000"/>
            </a:solidFill>
            <a:prstDash val="solid"/>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7172" idx="2"/>
          </p:cNvCxnSpPr>
          <p:nvPr/>
        </p:nvCxnSpPr>
        <p:spPr>
          <a:xfrm flipV="1">
            <a:off x="7696200" y="3699510"/>
            <a:ext cx="734695" cy="106743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7172" idx="2"/>
            <a:endCxn id="31" idx="0"/>
          </p:cNvCxnSpPr>
          <p:nvPr/>
        </p:nvCxnSpPr>
        <p:spPr>
          <a:xfrm>
            <a:off x="8430895" y="3699510"/>
            <a:ext cx="963930" cy="1037590"/>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7914005" y="5815330"/>
            <a:ext cx="103251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摄像头</a:t>
            </a:r>
            <a:endParaRPr lang="zh-CN" altLang="en-US">
              <a:latin typeface="楷体" panose="02010609060101010101" charset="-122"/>
              <a:ea typeface="楷体" panose="02010609060101010101" charset="-122"/>
              <a:sym typeface="+mn-ea"/>
            </a:endParaRPr>
          </a:p>
        </p:txBody>
      </p:sp>
      <p:sp>
        <p:nvSpPr>
          <p:cNvPr id="42" name="圆角矩形 41"/>
          <p:cNvSpPr/>
          <p:nvPr/>
        </p:nvSpPr>
        <p:spPr>
          <a:xfrm>
            <a:off x="3287688" y="3861048"/>
            <a:ext cx="1428115"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核心交换机</a:t>
            </a:r>
            <a:endParaRPr lang="zh-CN" altLang="en-US">
              <a:latin typeface="楷体" panose="02010609060101010101" charset="-122"/>
              <a:ea typeface="楷体" panose="02010609060101010101" charset="-122"/>
              <a:sym typeface="+mn-ea"/>
            </a:endParaRPr>
          </a:p>
        </p:txBody>
      </p:sp>
      <p:sp>
        <p:nvSpPr>
          <p:cNvPr id="43" name="圆角矩形 42"/>
          <p:cNvSpPr/>
          <p:nvPr/>
        </p:nvSpPr>
        <p:spPr>
          <a:xfrm>
            <a:off x="3316605" y="5815330"/>
            <a:ext cx="127762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显示</a:t>
            </a:r>
            <a:endParaRPr lang="zh-CN" altLang="en-US">
              <a:latin typeface="楷体" panose="02010609060101010101" charset="-122"/>
              <a:ea typeface="楷体" panose="02010609060101010101" charset="-122"/>
              <a:sym typeface="+mn-ea"/>
            </a:endParaRPr>
          </a:p>
        </p:txBody>
      </p:sp>
      <p:sp>
        <p:nvSpPr>
          <p:cNvPr id="44" name="圆角矩形 43"/>
          <p:cNvSpPr/>
          <p:nvPr/>
        </p:nvSpPr>
        <p:spPr>
          <a:xfrm>
            <a:off x="7914640" y="2491105"/>
            <a:ext cx="1032510" cy="31877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交换机</a:t>
            </a:r>
            <a:endParaRPr lang="zh-CN" altLang="en-US">
              <a:latin typeface="楷体" panose="02010609060101010101" charset="-122"/>
              <a:ea typeface="楷体" panose="02010609060101010101" charset="-122"/>
              <a:sym typeface="+mn-ea"/>
            </a:endParaRPr>
          </a:p>
        </p:txBody>
      </p:sp>
      <p:sp>
        <p:nvSpPr>
          <p:cNvPr id="47" name="圆角矩形 46"/>
          <p:cNvSpPr/>
          <p:nvPr/>
        </p:nvSpPr>
        <p:spPr>
          <a:xfrm>
            <a:off x="4871864" y="2348880"/>
            <a:ext cx="1368425" cy="36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楷体" panose="02010609060101010101" charset="-122"/>
                <a:ea typeface="楷体" panose="02010609060101010101" charset="-122"/>
              </a:rPr>
              <a:t>视频服务器</a:t>
            </a:r>
            <a:endParaRPr lang="zh-CN" altLang="en-US" dirty="0">
              <a:latin typeface="楷体" panose="02010609060101010101" charset="-122"/>
              <a:ea typeface="楷体" panose="02010609060101010101" charset="-122"/>
            </a:endParaRPr>
          </a:p>
        </p:txBody>
      </p:sp>
      <p:sp>
        <p:nvSpPr>
          <p:cNvPr id="51" name="圆角矩形 50"/>
          <p:cNvSpPr/>
          <p:nvPr/>
        </p:nvSpPr>
        <p:spPr>
          <a:xfrm>
            <a:off x="2135560" y="2276872"/>
            <a:ext cx="1162685" cy="3632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楷体" panose="02010609060101010101" charset="-122"/>
                <a:ea typeface="楷体" panose="02010609060101010101" charset="-122"/>
              </a:rPr>
              <a:t>磁盘阵列</a:t>
            </a:r>
            <a:endParaRPr lang="zh-CN" altLang="en-US" dirty="0">
              <a:latin typeface="楷体" panose="02010609060101010101" charset="-122"/>
              <a:ea typeface="楷体" panose="02010609060101010101" charset="-122"/>
            </a:endParaRPr>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监控</a:t>
            </a:r>
            <a:r>
              <a:rPr lang="zh-CN" altLang="en-US" sz="2400" b="1" dirty="0">
                <a:solidFill>
                  <a:schemeClr val="accent1"/>
                </a:solidFill>
              </a:rPr>
              <a:t>系统</a:t>
            </a:r>
            <a:r>
              <a:rPr lang="zh-CN" altLang="en-US" sz="2400" b="1" dirty="0" smtClean="0">
                <a:solidFill>
                  <a:schemeClr val="accent1"/>
                </a:solidFill>
              </a:rPr>
              <a:t>配置</a:t>
            </a:r>
            <a:endParaRPr lang="zh-CN" altLang="en-US" sz="2400" b="1" dirty="0">
              <a:solidFill>
                <a:schemeClr val="accent1"/>
              </a:solidFill>
            </a:endParaRPr>
          </a:p>
        </p:txBody>
      </p:sp>
      <p:sp>
        <p:nvSpPr>
          <p:cNvPr id="4" name="矩形 3"/>
          <p:cNvSpPr/>
          <p:nvPr/>
        </p:nvSpPr>
        <p:spPr>
          <a:xfrm>
            <a:off x="409764" y="880904"/>
            <a:ext cx="1901190" cy="706755"/>
          </a:xfrm>
          <a:prstGeom prst="rect">
            <a:avLst/>
          </a:prstGeom>
        </p:spPr>
        <p:txBody>
          <a:bodyPr wrap="none">
            <a:spAutoFit/>
          </a:bodyPr>
          <a:lstStyle/>
          <a:p>
            <a:r>
              <a:rPr lang="en-US" altLang="zh-CN" sz="2000" b="1" dirty="0" smtClean="0">
                <a:solidFill>
                  <a:schemeClr val="accent6">
                    <a:lumMod val="75000"/>
                  </a:schemeClr>
                </a:solidFill>
                <a:sym typeface="+mn-ea"/>
              </a:rPr>
              <a:t>A-5</a:t>
            </a:r>
            <a:r>
              <a:rPr lang="zh-CN" altLang="en-US" sz="2000" b="1" dirty="0" smtClean="0">
                <a:solidFill>
                  <a:schemeClr val="accent6">
                    <a:lumMod val="75000"/>
                  </a:schemeClr>
                </a:solidFill>
                <a:sym typeface="+mn-ea"/>
              </a:rPr>
              <a:t>监控结构图</a:t>
            </a:r>
            <a:endParaRPr lang="zh-CN" altLang="en-US" sz="2000" b="1" dirty="0" smtClean="0">
              <a:solidFill>
                <a:schemeClr val="accent6">
                  <a:lumMod val="75000"/>
                </a:schemeClr>
              </a:solidFill>
              <a:sym typeface="+mn-ea"/>
            </a:endParaRPr>
          </a:p>
          <a:p>
            <a:endParaRPr lang="zh-CN" altLang="en-US" sz="2000" b="1" dirty="0" smtClean="0">
              <a:solidFill>
                <a:schemeClr val="accent6">
                  <a:lumMod val="75000"/>
                </a:schemeClr>
              </a:solidFill>
              <a:sym typeface="+mn-ea"/>
            </a:endParaRPr>
          </a:p>
        </p:txBody>
      </p:sp>
      <p:cxnSp>
        <p:nvCxnSpPr>
          <p:cNvPr id="36" name="直接连接符 35"/>
          <p:cNvCxnSpPr>
            <a:stCxn id="50" idx="2"/>
            <a:endCxn id="29" idx="0"/>
          </p:cNvCxnSpPr>
          <p:nvPr/>
        </p:nvCxnSpPr>
        <p:spPr>
          <a:xfrm>
            <a:off x="3215680" y="2176810"/>
            <a:ext cx="739775" cy="67627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4026535" y="2117090"/>
            <a:ext cx="1064895" cy="795655"/>
          </a:xfrm>
          <a:prstGeom prst="line">
            <a:avLst/>
          </a:prstGeom>
          <a:ln w="28575" cmpd="sng">
            <a:solidFill>
              <a:schemeClr val="accent1">
                <a:shade val="5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4" name="Picture 28" descr="C:\Users\Administrator\Desktop\微信图片_20190330164746.jpg微信图片_20190330164746"/>
          <p:cNvPicPr>
            <a:picLocks noChangeAspect="1" noChangeArrowheads="1"/>
          </p:cNvPicPr>
          <p:nvPr/>
        </p:nvPicPr>
        <p:blipFill>
          <a:blip r:embed="rId9" cstate="print"/>
          <a:stretch>
            <a:fillRect/>
          </a:stretch>
        </p:blipFill>
        <p:spPr bwMode="auto">
          <a:xfrm>
            <a:off x="4644390" y="4563110"/>
            <a:ext cx="1224915" cy="941070"/>
          </a:xfrm>
          <a:prstGeom prst="rect">
            <a:avLst/>
          </a:prstGeom>
          <a:noFill/>
        </p:spPr>
      </p:pic>
    </p:spTree>
  </p:cSld>
  <p:clrMapOvr>
    <a:masterClrMapping/>
  </p:clrMapOvr>
  <p:transition spd="med">
    <p:wedg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 167"/>
          <p:cNvSpPr/>
          <p:nvPr/>
        </p:nvSpPr>
        <p:spPr>
          <a:xfrm>
            <a:off x="249555" y="1346835"/>
            <a:ext cx="6049010" cy="205676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监控</a:t>
            </a:r>
            <a:r>
              <a:rPr lang="zh-CN" altLang="en-US" sz="2400" b="1" dirty="0">
                <a:solidFill>
                  <a:schemeClr val="accent1"/>
                </a:solidFill>
              </a:rPr>
              <a:t>系统</a:t>
            </a:r>
            <a:r>
              <a:rPr lang="zh-CN" altLang="en-US" sz="2400" b="1" dirty="0" smtClean="0">
                <a:solidFill>
                  <a:schemeClr val="accent1"/>
                </a:solidFill>
              </a:rPr>
              <a:t>配置</a:t>
            </a:r>
            <a:endParaRPr lang="zh-CN" altLang="en-US" sz="2400" b="1" dirty="0">
              <a:solidFill>
                <a:schemeClr val="accent1"/>
              </a:solidFill>
            </a:endParaRPr>
          </a:p>
        </p:txBody>
      </p:sp>
      <p:sp>
        <p:nvSpPr>
          <p:cNvPr id="4" name="矩形 3"/>
          <p:cNvSpPr/>
          <p:nvPr/>
        </p:nvSpPr>
        <p:spPr>
          <a:xfrm>
            <a:off x="351344" y="985044"/>
            <a:ext cx="1958340" cy="368300"/>
          </a:xfrm>
          <a:prstGeom prst="rect">
            <a:avLst/>
          </a:prstGeom>
        </p:spPr>
        <p:txBody>
          <a:bodyPr wrap="none">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监控系统配置</a:t>
            </a:r>
            <a:endParaRPr lang="zh-CN" altLang="en-US" b="1" dirty="0" smtClean="0">
              <a:solidFill>
                <a:schemeClr val="accent6">
                  <a:lumMod val="75000"/>
                </a:schemeClr>
              </a:solidFill>
              <a:sym typeface="+mn-ea"/>
            </a:endParaRPr>
          </a:p>
        </p:txBody>
      </p:sp>
      <p:sp>
        <p:nvSpPr>
          <p:cNvPr id="5" name="文本框 4"/>
          <p:cNvSpPr txBox="1"/>
          <p:nvPr/>
        </p:nvSpPr>
        <p:spPr>
          <a:xfrm>
            <a:off x="351155" y="1234440"/>
            <a:ext cx="6014720" cy="1753235"/>
          </a:xfrm>
          <a:prstGeom prst="rect">
            <a:avLst/>
          </a:prstGeom>
          <a:noFill/>
        </p:spPr>
        <p:txBody>
          <a:bodyPr wrap="square" rtlCol="0" anchor="t">
            <a:spAutoFit/>
          </a:bodyPr>
          <a:lstStyle/>
          <a:p>
            <a:pPr>
              <a:lnSpc>
                <a:spcPct val="150000"/>
              </a:lnSpc>
            </a:pPr>
            <a:r>
              <a:rPr lang="en-US" altLang="zh-CN" b="1" dirty="0" smtClean="0">
                <a:solidFill>
                  <a:schemeClr val="bg1"/>
                </a:solidFill>
                <a:latin typeface="仿宋" panose="02010609060101010101" pitchFamily="49" charset="-122"/>
                <a:ea typeface="仿宋" panose="02010609060101010101" pitchFamily="49" charset="-122"/>
                <a:sym typeface="+mn-ea"/>
              </a:rPr>
              <a:t>1.</a:t>
            </a:r>
            <a:r>
              <a:rPr lang="zh-CN" altLang="en-US" b="1" dirty="0" smtClean="0">
                <a:solidFill>
                  <a:schemeClr val="bg1"/>
                </a:solidFill>
                <a:latin typeface="仿宋" panose="02010609060101010101" pitchFamily="49" charset="-122"/>
                <a:ea typeface="仿宋" panose="02010609060101010101" pitchFamily="49" charset="-122"/>
                <a:sym typeface="+mn-ea"/>
              </a:rPr>
              <a:t>摄像机配置：</a:t>
            </a:r>
            <a:endParaRPr lang="en-US" altLang="zh-CN" dirty="0" smtClean="0">
              <a:solidFill>
                <a:schemeClr val="bg1"/>
              </a:solidFill>
              <a:latin typeface="仿宋" panose="02010609060101010101" pitchFamily="49" charset="-122"/>
              <a:ea typeface="仿宋" panose="02010609060101010101" pitchFamily="49" charset="-122"/>
            </a:endParaRPr>
          </a:p>
          <a:p>
            <a:pPr>
              <a:lnSpc>
                <a:spcPct val="150000"/>
              </a:lnSpc>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共配置</a:t>
            </a:r>
            <a:r>
              <a:rPr lang="en-US" altLang="zh-CN" dirty="0" smtClean="0">
                <a:solidFill>
                  <a:schemeClr val="bg1"/>
                </a:solidFill>
                <a:latin typeface="仿宋" panose="02010609060101010101" pitchFamily="49" charset="-122"/>
                <a:ea typeface="仿宋" panose="02010609060101010101" pitchFamily="49" charset="-122"/>
                <a:sym typeface="+mn-ea"/>
              </a:rPr>
              <a:t>857</a:t>
            </a:r>
            <a:r>
              <a:rPr lang="zh-CN" altLang="en-US" dirty="0" smtClean="0">
                <a:solidFill>
                  <a:schemeClr val="bg1"/>
                </a:solidFill>
                <a:latin typeface="仿宋" panose="02010609060101010101" pitchFamily="49" charset="-122"/>
                <a:ea typeface="仿宋" panose="02010609060101010101" pitchFamily="49" charset="-122"/>
                <a:sym typeface="+mn-ea"/>
              </a:rPr>
              <a:t>台摄像头其中数字枪式摄像机</a:t>
            </a:r>
            <a:r>
              <a:rPr lang="en-US" altLang="zh-CN" dirty="0" smtClean="0">
                <a:solidFill>
                  <a:schemeClr val="bg1"/>
                </a:solidFill>
                <a:latin typeface="仿宋" panose="02010609060101010101" pitchFamily="49" charset="-122"/>
                <a:ea typeface="仿宋" panose="02010609060101010101" pitchFamily="49" charset="-122"/>
                <a:sym typeface="+mn-ea"/>
              </a:rPr>
              <a:t>657</a:t>
            </a:r>
            <a:r>
              <a:rPr lang="zh-CN" altLang="en-US" dirty="0" smtClean="0">
                <a:solidFill>
                  <a:schemeClr val="bg1"/>
                </a:solidFill>
                <a:latin typeface="仿宋" panose="02010609060101010101" pitchFamily="49" charset="-122"/>
                <a:ea typeface="仿宋" panose="02010609060101010101" pitchFamily="49" charset="-122"/>
                <a:sym typeface="+mn-ea"/>
              </a:rPr>
              <a:t>台半球摄像机</a:t>
            </a:r>
            <a:r>
              <a:rPr lang="en-US" dirty="0" smtClean="0">
                <a:solidFill>
                  <a:schemeClr val="bg1"/>
                </a:solidFill>
                <a:latin typeface="仿宋" panose="02010609060101010101" pitchFamily="49" charset="-122"/>
                <a:ea typeface="仿宋" panose="02010609060101010101" pitchFamily="49" charset="-122"/>
                <a:sym typeface="+mn-ea"/>
              </a:rPr>
              <a:t>202</a:t>
            </a:r>
            <a:r>
              <a:rPr lang="zh-CN" altLang="en-US" dirty="0" smtClean="0">
                <a:solidFill>
                  <a:schemeClr val="bg1"/>
                </a:solidFill>
                <a:latin typeface="仿宋" panose="02010609060101010101" pitchFamily="49" charset="-122"/>
                <a:ea typeface="仿宋" panose="02010609060101010101" pitchFamily="49" charset="-122"/>
                <a:sym typeface="+mn-ea"/>
              </a:rPr>
              <a:t>台，枪式摄像机用于机房、电力电池室、夹层，半球摄像机用于机房、走廊、值班监控室。</a:t>
            </a:r>
            <a:endParaRPr lang="zh-CN" altLang="en-US" dirty="0" smtClean="0">
              <a:solidFill>
                <a:schemeClr val="bg1"/>
              </a:solidFill>
              <a:latin typeface="仿宋" panose="02010609060101010101" pitchFamily="49" charset="-122"/>
              <a:ea typeface="仿宋" panose="02010609060101010101" pitchFamily="49" charset="-122"/>
              <a:sym typeface="+mn-ea"/>
            </a:endParaRPr>
          </a:p>
        </p:txBody>
      </p:sp>
      <p:pic>
        <p:nvPicPr>
          <p:cNvPr id="9" name="图片 8" descr="微信图片_20190330150608"/>
          <p:cNvPicPr>
            <a:picLocks noChangeAspect="1"/>
          </p:cNvPicPr>
          <p:nvPr/>
        </p:nvPicPr>
        <p:blipFill>
          <a:blip r:embed="rId1" cstate="print"/>
          <a:stretch>
            <a:fillRect/>
          </a:stretch>
        </p:blipFill>
        <p:spPr>
          <a:xfrm>
            <a:off x="249555" y="3689350"/>
            <a:ext cx="2520315" cy="2359025"/>
          </a:xfrm>
          <a:prstGeom prst="rect">
            <a:avLst/>
          </a:prstGeom>
        </p:spPr>
      </p:pic>
      <p:pic>
        <p:nvPicPr>
          <p:cNvPr id="10" name="图片 9" descr="C:\Users\Administrator\Desktop\微信图片_20190330150552.jpg微信图片_20190330150552"/>
          <p:cNvPicPr>
            <a:picLocks noChangeAspect="1"/>
          </p:cNvPicPr>
          <p:nvPr/>
        </p:nvPicPr>
        <p:blipFill>
          <a:blip r:embed="rId2" cstate="print"/>
          <a:srcRect/>
          <a:stretch>
            <a:fillRect/>
          </a:stretch>
        </p:blipFill>
        <p:spPr>
          <a:xfrm>
            <a:off x="3442335" y="3729990"/>
            <a:ext cx="2520315" cy="2318385"/>
          </a:xfrm>
          <a:prstGeom prst="rect">
            <a:avLst/>
          </a:prstGeom>
        </p:spPr>
      </p:pic>
      <p:sp>
        <p:nvSpPr>
          <p:cNvPr id="11" name="文本框 10"/>
          <p:cNvSpPr txBox="1"/>
          <p:nvPr/>
        </p:nvSpPr>
        <p:spPr>
          <a:xfrm>
            <a:off x="817369" y="3748970"/>
            <a:ext cx="1772285" cy="398780"/>
          </a:xfrm>
          <a:prstGeom prst="rect">
            <a:avLst/>
          </a:prstGeom>
          <a:noFill/>
        </p:spPr>
        <p:txBody>
          <a:bodyPr wrap="square" rtlCol="0">
            <a:spAutoFit/>
          </a:bodyPr>
          <a:lstStyle/>
          <a:p>
            <a:r>
              <a:rPr lang="zh-CN" altLang="en-US" sz="2000" dirty="0" smtClean="0">
                <a:latin typeface="+mn-ea"/>
                <a:sym typeface="+mn-ea"/>
              </a:rPr>
              <a:t>枪式摄像机</a:t>
            </a:r>
            <a:endParaRPr lang="zh-CN" altLang="en-US" sz="2000" dirty="0" smtClean="0">
              <a:latin typeface="+mn-ea"/>
              <a:sym typeface="+mn-ea"/>
            </a:endParaRPr>
          </a:p>
        </p:txBody>
      </p:sp>
      <p:sp>
        <p:nvSpPr>
          <p:cNvPr id="13" name="文本框 12"/>
          <p:cNvSpPr txBox="1"/>
          <p:nvPr/>
        </p:nvSpPr>
        <p:spPr>
          <a:xfrm>
            <a:off x="5472430" y="3729990"/>
            <a:ext cx="490220" cy="2206625"/>
          </a:xfrm>
          <a:prstGeom prst="rect">
            <a:avLst/>
          </a:prstGeom>
          <a:noFill/>
        </p:spPr>
        <p:txBody>
          <a:bodyPr vert="eaVert" wrap="square" rtlCol="0">
            <a:spAutoFit/>
          </a:bodyPr>
          <a:lstStyle/>
          <a:p>
            <a:r>
              <a:rPr lang="zh-CN" altLang="en-US" sz="2000" dirty="0"/>
              <a:t>半球式摄像机</a:t>
            </a:r>
            <a:endParaRPr lang="zh-CN" altLang="en-US" sz="2000" dirty="0"/>
          </a:p>
        </p:txBody>
      </p:sp>
      <p:graphicFrame>
        <p:nvGraphicFramePr>
          <p:cNvPr id="14" name="表格 13"/>
          <p:cNvGraphicFramePr/>
          <p:nvPr/>
        </p:nvGraphicFramePr>
        <p:xfrm>
          <a:off x="6830695" y="1874838"/>
          <a:ext cx="4996180" cy="3417570"/>
        </p:xfrm>
        <a:graphic>
          <a:graphicData uri="http://schemas.openxmlformats.org/drawingml/2006/table">
            <a:tbl>
              <a:tblPr/>
              <a:tblGrid>
                <a:gridCol w="1078865"/>
                <a:gridCol w="942975"/>
                <a:gridCol w="1079500"/>
                <a:gridCol w="922655"/>
                <a:gridCol w="972185"/>
              </a:tblGrid>
              <a:tr h="383540">
                <a:tc gridSpan="5">
                  <a:txBody>
                    <a:bodyPr/>
                    <a:lstStyle/>
                    <a:p>
                      <a:pPr algn="ctr" fontAlgn="ctr"/>
                      <a:r>
                        <a:rPr lang="en-US" altLang="zh-CN" sz="2400" b="1" i="0" u="none" strike="noStrike" dirty="0">
                          <a:solidFill>
                            <a:srgbClr val="000000"/>
                          </a:solidFill>
                          <a:latin typeface="楷体" panose="02010609060101010101" charset="-122"/>
                          <a:ea typeface="楷体" panose="02010609060101010101" charset="-122"/>
                          <a:cs typeface="楷体" panose="02010609060101010101" charset="-122"/>
                        </a:rPr>
                        <a:t>A-5</a:t>
                      </a:r>
                      <a:r>
                        <a:rPr lang="zh-CN" altLang="en-US" sz="2400" b="1" i="0" u="none" strike="noStrike" dirty="0">
                          <a:solidFill>
                            <a:srgbClr val="000000"/>
                          </a:solidFill>
                          <a:latin typeface="楷体" panose="02010609060101010101" charset="-122"/>
                          <a:ea typeface="楷体" panose="02010609060101010101" charset="-122"/>
                          <a:cs typeface="楷体" panose="02010609060101010101" charset="-122"/>
                        </a:rPr>
                        <a:t>数据中心摄像机配置表</a:t>
                      </a:r>
                      <a:endParaRPr lang="zh-CN" altLang="en-US" sz="2400" b="1" i="0" u="none" strike="noStrike" dirty="0">
                        <a:solidFill>
                          <a:srgbClr val="000000"/>
                        </a:solidFill>
                        <a:latin typeface="楷体" panose="02010609060101010101" charset="-122"/>
                        <a:ea typeface="楷体" panose="02010609060101010101" charset="-122"/>
                        <a:cs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c hMerge="1">
                  <a:tcPr/>
                </a:tc>
                <a:tc hMerge="1">
                  <a:tcPr/>
                </a:tc>
                <a:tc hMerge="1">
                  <a:tcPr/>
                </a:tc>
              </a:tr>
              <a:tr h="422910">
                <a:tc rowSpan="2">
                  <a:txBody>
                    <a:bodyPr/>
                    <a:lstStyle/>
                    <a:p>
                      <a:pPr algn="ctr" fontAlgn="ctr"/>
                      <a:r>
                        <a:rPr lang="zh-CN" altLang="en-US" sz="1600" b="1" i="0" u="none" strike="noStrike">
                          <a:solidFill>
                            <a:srgbClr val="000000"/>
                          </a:solidFill>
                          <a:latin typeface="楷体" panose="02010609060101010101" charset="-122"/>
                          <a:ea typeface="楷体" panose="02010609060101010101" charset="-122"/>
                        </a:rPr>
                        <a:t>序号</a:t>
                      </a:r>
                      <a:endParaRPr lang="zh-CN" altLang="en-US" sz="1600" b="1"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600" b="1" i="0" u="none" strike="noStrike">
                          <a:solidFill>
                            <a:srgbClr val="000000"/>
                          </a:solidFill>
                          <a:latin typeface="楷体" panose="02010609060101010101" charset="-122"/>
                          <a:ea typeface="楷体" panose="02010609060101010101" charset="-122"/>
                        </a:rPr>
                        <a:t>模组</a:t>
                      </a:r>
                      <a:endParaRPr lang="zh-CN" altLang="en-US" sz="1600" b="1"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zh-CN" altLang="en-US" sz="1400" b="1" i="0" u="none" strike="noStrike">
                          <a:solidFill>
                            <a:srgbClr val="000000"/>
                          </a:solidFill>
                          <a:latin typeface="楷体" panose="02010609060101010101" charset="-122"/>
                          <a:ea typeface="楷体" panose="02010609060101010101" charset="-122"/>
                        </a:rPr>
                        <a:t>设备类型</a:t>
                      </a:r>
                      <a:endParaRPr lang="zh-CN" altLang="en-US" sz="1400" b="1"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c rowSpan="2">
                  <a:txBody>
                    <a:bodyPr/>
                    <a:lstStyle/>
                    <a:p>
                      <a:pPr algn="ctr" fontAlgn="ctr"/>
                      <a:r>
                        <a:rPr lang="zh-CN" altLang="en-US" sz="1600" b="1" i="0" u="none" strike="noStrike">
                          <a:solidFill>
                            <a:srgbClr val="000000"/>
                          </a:solidFill>
                          <a:latin typeface="楷体" panose="02010609060101010101" charset="-122"/>
                          <a:ea typeface="楷体" panose="02010609060101010101" charset="-122"/>
                        </a:rPr>
                        <a:t>分计</a:t>
                      </a:r>
                      <a:endParaRPr lang="zh-CN" altLang="en-US" sz="1600" b="1"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423545">
                <a:tc vMerge="1">
                  <a:tcPr/>
                </a:tc>
                <a:tc vMerge="1">
                  <a:tcPr/>
                </a:tc>
                <a:tc>
                  <a:txBody>
                    <a:bodyPr/>
                    <a:lstStyle/>
                    <a:p>
                      <a:pPr algn="ctr" fontAlgn="ctr"/>
                      <a:r>
                        <a:rPr lang="zh-CN" altLang="en-US" sz="1600" b="1" i="0" u="none" strike="noStrike">
                          <a:solidFill>
                            <a:srgbClr val="000000"/>
                          </a:solidFill>
                          <a:latin typeface="楷体" panose="02010609060101010101" charset="-122"/>
                          <a:ea typeface="楷体" panose="02010609060101010101" charset="-122"/>
                        </a:rPr>
                        <a:t>数字枪机</a:t>
                      </a:r>
                      <a:endParaRPr lang="zh-CN" altLang="en-US" sz="1600" b="1"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latin typeface="楷体" panose="02010609060101010101" charset="-122"/>
                          <a:ea typeface="楷体" panose="02010609060101010101" charset="-122"/>
                        </a:rPr>
                        <a:t>半球</a:t>
                      </a:r>
                      <a:endParaRPr lang="zh-CN" altLang="en-US" sz="1600" b="1"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cPr/>
                </a:tc>
              </a:tr>
              <a:tr h="422275">
                <a:tc>
                  <a:txBody>
                    <a:bodyPr/>
                    <a:lstStyle/>
                    <a:p>
                      <a:pPr algn="ctr" fontAlgn="ctr"/>
                      <a:r>
                        <a:rPr lang="en-US" altLang="zh-CN" sz="1400" b="0" i="0" u="none" strike="noStrike" dirty="0">
                          <a:solidFill>
                            <a:srgbClr val="000000"/>
                          </a:solidFill>
                          <a:latin typeface="楷体" panose="02010609060101010101" charset="-122"/>
                          <a:ea typeface="楷体" panose="02010609060101010101" charset="-122"/>
                        </a:rPr>
                        <a:t>1</a:t>
                      </a:r>
                      <a:endParaRPr lang="en-US" altLang="zh-CN" sz="1400" b="0" i="0" u="none" strike="noStrike" dirty="0">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latin typeface="楷体" panose="02010609060101010101" charset="-122"/>
                          <a:ea typeface="楷体" panose="02010609060101010101" charset="-122"/>
                          <a:cs typeface="楷体" panose="02010609060101010101" charset="-122"/>
                        </a:rPr>
                        <a:t>M1</a:t>
                      </a:r>
                      <a:r>
                        <a:rPr lang="zh-CN" altLang="en-US" sz="1600" b="0" i="0" u="none" strike="noStrike">
                          <a:solidFill>
                            <a:srgbClr val="000000"/>
                          </a:solidFill>
                          <a:latin typeface="楷体" panose="02010609060101010101" charset="-122"/>
                          <a:ea typeface="楷体" panose="02010609060101010101" charset="-122"/>
                          <a:cs typeface="楷体" panose="02010609060101010101" charset="-122"/>
                        </a:rPr>
                        <a:t>模组</a:t>
                      </a:r>
                      <a:endParaRPr lang="zh-CN" altLang="en-US" sz="1600" b="0" i="0" u="none" strike="noStrike">
                        <a:solidFill>
                          <a:srgbClr val="000000"/>
                        </a:solidFill>
                        <a:latin typeface="楷体" panose="02010609060101010101" charset="-122"/>
                        <a:ea typeface="楷体" panose="02010609060101010101" charset="-122"/>
                        <a:cs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220</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46</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266</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422275">
                <a:tc>
                  <a:txBody>
                    <a:bodyPr/>
                    <a:lstStyle/>
                    <a:p>
                      <a:pPr algn="ctr" fontAlgn="ctr"/>
                      <a:r>
                        <a:rPr lang="en-US" altLang="zh-CN" sz="1400" b="0" i="0" u="none" strike="noStrike">
                          <a:solidFill>
                            <a:srgbClr val="000000"/>
                          </a:solidFill>
                          <a:latin typeface="楷体" panose="02010609060101010101" charset="-122"/>
                          <a:ea typeface="楷体" panose="02010609060101010101" charset="-122"/>
                        </a:rPr>
                        <a:t>2</a:t>
                      </a:r>
                      <a:endParaRPr lang="en-US" altLang="zh-CN" sz="14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latin typeface="楷体" panose="02010609060101010101" charset="-122"/>
                          <a:ea typeface="楷体" panose="02010609060101010101" charset="-122"/>
                          <a:cs typeface="楷体" panose="02010609060101010101" charset="-122"/>
                        </a:rPr>
                        <a:t>M2</a:t>
                      </a:r>
                      <a:r>
                        <a:rPr lang="zh-CN" altLang="en-US" sz="1600" b="0" i="0" u="none" strike="noStrike" dirty="0">
                          <a:solidFill>
                            <a:srgbClr val="000000"/>
                          </a:solidFill>
                          <a:latin typeface="楷体" panose="02010609060101010101" charset="-122"/>
                          <a:ea typeface="楷体" panose="02010609060101010101" charset="-122"/>
                          <a:cs typeface="楷体" panose="02010609060101010101" charset="-122"/>
                        </a:rPr>
                        <a:t>模组</a:t>
                      </a:r>
                      <a:endParaRPr lang="zh-CN" altLang="en-US" sz="1600" b="0" i="0" u="none" strike="noStrike" dirty="0">
                        <a:solidFill>
                          <a:srgbClr val="000000"/>
                        </a:solidFill>
                        <a:latin typeface="楷体" panose="02010609060101010101" charset="-122"/>
                        <a:ea typeface="楷体" panose="02010609060101010101" charset="-122"/>
                        <a:cs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194</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43</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237</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424180">
                <a:tc>
                  <a:txBody>
                    <a:bodyPr/>
                    <a:lstStyle/>
                    <a:p>
                      <a:pPr algn="ctr" fontAlgn="ctr"/>
                      <a:r>
                        <a:rPr lang="en-US" altLang="zh-CN" sz="1400" b="0" i="0" u="none" strike="noStrike">
                          <a:solidFill>
                            <a:srgbClr val="000000"/>
                          </a:solidFill>
                          <a:latin typeface="楷体" panose="02010609060101010101" charset="-122"/>
                          <a:ea typeface="楷体" panose="02010609060101010101" charset="-122"/>
                        </a:rPr>
                        <a:t>4</a:t>
                      </a:r>
                      <a:endParaRPr lang="en-US" altLang="zh-CN" sz="14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latin typeface="楷体" panose="02010609060101010101" charset="-122"/>
                          <a:ea typeface="楷体" panose="02010609060101010101" charset="-122"/>
                          <a:cs typeface="楷体" panose="02010609060101010101" charset="-122"/>
                        </a:rPr>
                        <a:t>M4</a:t>
                      </a:r>
                      <a:r>
                        <a:rPr lang="zh-CN" altLang="en-US" sz="1600" b="0" i="0" u="none" strike="noStrike">
                          <a:solidFill>
                            <a:srgbClr val="000000"/>
                          </a:solidFill>
                          <a:latin typeface="楷体" panose="02010609060101010101" charset="-122"/>
                          <a:ea typeface="楷体" panose="02010609060101010101" charset="-122"/>
                          <a:cs typeface="楷体" panose="02010609060101010101" charset="-122"/>
                        </a:rPr>
                        <a:t>模组</a:t>
                      </a:r>
                      <a:endParaRPr lang="zh-CN" altLang="en-US" sz="1600" b="0" i="0" u="none" strike="noStrike">
                        <a:solidFill>
                          <a:srgbClr val="000000"/>
                        </a:solidFill>
                        <a:latin typeface="楷体" panose="02010609060101010101" charset="-122"/>
                        <a:ea typeface="楷体" panose="02010609060101010101" charset="-122"/>
                        <a:cs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200</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45</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245</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421640">
                <a:tc>
                  <a:txBody>
                    <a:bodyPr/>
                    <a:lstStyle/>
                    <a:p>
                      <a:pPr algn="ctr" fontAlgn="ctr"/>
                      <a:r>
                        <a:rPr lang="en-US" altLang="zh-CN" sz="1400" b="0" i="0" u="none" strike="noStrike">
                          <a:solidFill>
                            <a:srgbClr val="000000"/>
                          </a:solidFill>
                          <a:latin typeface="楷体" panose="02010609060101010101" charset="-122"/>
                          <a:ea typeface="楷体" panose="02010609060101010101" charset="-122"/>
                        </a:rPr>
                        <a:t>5</a:t>
                      </a:r>
                      <a:endParaRPr lang="en-US" altLang="zh-CN" sz="14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latin typeface="楷体" panose="02010609060101010101" charset="-122"/>
                          <a:ea typeface="楷体" panose="02010609060101010101" charset="-122"/>
                          <a:cs typeface="楷体" panose="02010609060101010101" charset="-122"/>
                        </a:rPr>
                        <a:t>M5</a:t>
                      </a:r>
                      <a:r>
                        <a:rPr lang="zh-CN" altLang="en-US" sz="1600" b="0" i="0" u="none" strike="noStrike">
                          <a:solidFill>
                            <a:srgbClr val="000000"/>
                          </a:solidFill>
                          <a:latin typeface="楷体" panose="02010609060101010101" charset="-122"/>
                          <a:ea typeface="楷体" panose="02010609060101010101" charset="-122"/>
                          <a:cs typeface="楷体" panose="02010609060101010101" charset="-122"/>
                        </a:rPr>
                        <a:t>模组</a:t>
                      </a:r>
                      <a:endParaRPr lang="zh-CN" altLang="en-US" sz="1600" b="0" i="0" u="none" strike="noStrike">
                        <a:solidFill>
                          <a:srgbClr val="000000"/>
                        </a:solidFill>
                        <a:latin typeface="楷体" panose="02010609060101010101" charset="-122"/>
                        <a:ea typeface="楷体" panose="02010609060101010101" charset="-122"/>
                        <a:cs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dirty="0">
                          <a:solidFill>
                            <a:srgbClr val="000000"/>
                          </a:solidFill>
                          <a:latin typeface="楷体" panose="02010609060101010101" charset="-122"/>
                          <a:ea typeface="楷体" panose="02010609060101010101" charset="-122"/>
                        </a:rPr>
                        <a:t>43</a:t>
                      </a:r>
                      <a:endParaRPr lang="en-US" altLang="zh-CN" sz="1600" b="0" i="0" u="none" strike="noStrike" dirty="0">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68</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110</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r h="423545">
                <a:tc>
                  <a:txBody>
                    <a:bodyPr/>
                    <a:lstStyle/>
                    <a:p>
                      <a:pPr algn="ctr" fontAlgn="ctr"/>
                      <a:r>
                        <a:rPr lang="en-US" altLang="zh-CN" sz="1400" b="0" i="0" u="none" strike="noStrike">
                          <a:solidFill>
                            <a:srgbClr val="000000"/>
                          </a:solidFill>
                          <a:latin typeface="楷体" panose="02010609060101010101" charset="-122"/>
                          <a:ea typeface="楷体" panose="02010609060101010101" charset="-122"/>
                        </a:rPr>
                        <a:t>6</a:t>
                      </a:r>
                      <a:endParaRPr lang="en-US" altLang="zh-CN" sz="14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600" b="1" i="0" u="none" strike="noStrike">
                          <a:solidFill>
                            <a:srgbClr val="000000"/>
                          </a:solidFill>
                          <a:latin typeface="楷体" panose="02010609060101010101" charset="-122"/>
                          <a:ea typeface="楷体" panose="02010609060101010101" charset="-122"/>
                        </a:rPr>
                        <a:t>总计</a:t>
                      </a:r>
                      <a:endParaRPr lang="zh-CN" altLang="en-US" sz="1600" b="1"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657</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altLang="zh-CN" sz="1600" b="0" i="0" u="none" strike="noStrike">
                          <a:solidFill>
                            <a:srgbClr val="000000"/>
                          </a:solidFill>
                          <a:latin typeface="楷体" panose="02010609060101010101" charset="-122"/>
                          <a:ea typeface="楷体" panose="02010609060101010101" charset="-122"/>
                        </a:rPr>
                        <a:t>202</a:t>
                      </a:r>
                      <a:endParaRPr lang="en-US" altLang="zh-CN" sz="1600" b="0" i="0" u="none" strike="noStrike">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en-US" altLang="zh-CN" sz="1600" b="0" i="0" u="none" strike="noStrike" dirty="0">
                          <a:solidFill>
                            <a:srgbClr val="000000"/>
                          </a:solidFill>
                          <a:latin typeface="楷体" panose="02010609060101010101" charset="-122"/>
                          <a:ea typeface="楷体" panose="02010609060101010101" charset="-122"/>
                        </a:rPr>
                        <a:t>859</a:t>
                      </a:r>
                      <a:endParaRPr lang="en-US" altLang="zh-CN" sz="1600" b="0" i="0" u="none" strike="noStrike" dirty="0">
                        <a:solidFill>
                          <a:srgbClr val="000000"/>
                        </a:solidFill>
                        <a:latin typeface="楷体" panose="02010609060101010101" charset="-122"/>
                        <a:ea typeface="楷体" panose="02010609060101010101"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r>
            </a:tbl>
          </a:graphicData>
        </a:graphic>
      </p:graphicFrame>
    </p:spTree>
  </p:cSld>
  <p:clrMapOvr>
    <a:masterClrMapping/>
  </p:clrMapOvr>
  <p:transition spd="med">
    <p:diamon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 167"/>
          <p:cNvSpPr/>
          <p:nvPr/>
        </p:nvSpPr>
        <p:spPr>
          <a:xfrm>
            <a:off x="119336" y="1268760"/>
            <a:ext cx="6624736" cy="470395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3" name="TextBox 2"/>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监控</a:t>
            </a:r>
            <a:r>
              <a:rPr lang="zh-CN" altLang="en-US" sz="2400" b="1" dirty="0">
                <a:solidFill>
                  <a:schemeClr val="accent1"/>
                </a:solidFill>
              </a:rPr>
              <a:t>系统</a:t>
            </a:r>
            <a:r>
              <a:rPr lang="zh-CN" altLang="en-US" sz="2400" b="1" dirty="0" smtClean="0">
                <a:solidFill>
                  <a:schemeClr val="accent1"/>
                </a:solidFill>
              </a:rPr>
              <a:t>配置</a:t>
            </a:r>
            <a:endParaRPr lang="zh-CN" altLang="en-US" sz="2400" b="1" dirty="0">
              <a:solidFill>
                <a:schemeClr val="accent1"/>
              </a:solidFill>
            </a:endParaRPr>
          </a:p>
        </p:txBody>
      </p:sp>
      <p:sp>
        <p:nvSpPr>
          <p:cNvPr id="4" name="文本框 3"/>
          <p:cNvSpPr txBox="1"/>
          <p:nvPr/>
        </p:nvSpPr>
        <p:spPr>
          <a:xfrm>
            <a:off x="430481" y="898560"/>
            <a:ext cx="1958340" cy="368300"/>
          </a:xfrm>
          <a:prstGeom prst="rect">
            <a:avLst/>
          </a:prstGeom>
          <a:noFill/>
        </p:spPr>
        <p:txBody>
          <a:bodyPr wrap="none" rtlCol="0" anchor="t">
            <a:spAutoFit/>
          </a:bodyPr>
          <a:lstStyle/>
          <a:p>
            <a:r>
              <a:rPr lang="en-US" altLang="zh-CN" b="1" dirty="0" smtClean="0">
                <a:solidFill>
                  <a:schemeClr val="accent6">
                    <a:lumMod val="75000"/>
                  </a:schemeClr>
                </a:solidFill>
                <a:sym typeface="+mn-ea"/>
              </a:rPr>
              <a:t>A-5</a:t>
            </a:r>
            <a:r>
              <a:rPr lang="zh-CN" altLang="en-US" b="1" dirty="0" smtClean="0">
                <a:solidFill>
                  <a:schemeClr val="accent6">
                    <a:lumMod val="75000"/>
                  </a:schemeClr>
                </a:solidFill>
                <a:sym typeface="+mn-ea"/>
              </a:rPr>
              <a:t>监控系统配置</a:t>
            </a:r>
            <a:endParaRPr lang="zh-CN" altLang="en-US" dirty="0"/>
          </a:p>
        </p:txBody>
      </p:sp>
      <p:pic>
        <p:nvPicPr>
          <p:cNvPr id="7172" name="Picture 4"/>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t="7704" b="28085"/>
          <a:stretch>
            <a:fillRect/>
          </a:stretch>
        </p:blipFill>
        <p:spPr bwMode="auto">
          <a:xfrm>
            <a:off x="6951980" y="1282700"/>
            <a:ext cx="2522855" cy="890270"/>
          </a:xfrm>
          <a:prstGeom prst="rect">
            <a:avLst/>
          </a:prstGeom>
          <a:noFill/>
        </p:spPr>
      </p:pic>
      <p:sp>
        <p:nvSpPr>
          <p:cNvPr id="44" name="圆角矩形 43"/>
          <p:cNvSpPr/>
          <p:nvPr/>
        </p:nvSpPr>
        <p:spPr>
          <a:xfrm>
            <a:off x="7236460" y="2672715"/>
            <a:ext cx="1478280" cy="62103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交换机</a:t>
            </a:r>
            <a:endParaRPr lang="zh-CN" altLang="en-US">
              <a:latin typeface="楷体" panose="02010609060101010101" charset="-122"/>
              <a:ea typeface="楷体" panose="02010609060101010101" charset="-122"/>
              <a:sym typeface="+mn-ea"/>
            </a:endParaRPr>
          </a:p>
        </p:txBody>
      </p:sp>
      <p:pic>
        <p:nvPicPr>
          <p:cNvPr id="48" name="Picture 28" descr="computer拷貝"/>
          <p:cNvPicPr>
            <a:picLocks noChangeAspect="1" noChangeArrowheads="1"/>
          </p:cNvPicPr>
          <p:nvPr/>
        </p:nvPicPr>
        <p:blipFill>
          <a:blip r:embed="rId2" cstate="print"/>
          <a:srcRect/>
          <a:stretch>
            <a:fillRect/>
          </a:stretch>
        </p:blipFill>
        <p:spPr bwMode="auto">
          <a:xfrm>
            <a:off x="9735820" y="3434080"/>
            <a:ext cx="2429510" cy="1649095"/>
          </a:xfrm>
          <a:prstGeom prst="rect">
            <a:avLst/>
          </a:prstGeom>
          <a:noFill/>
        </p:spPr>
      </p:pic>
      <p:sp>
        <p:nvSpPr>
          <p:cNvPr id="8" name="圆角矩形 7"/>
          <p:cNvSpPr/>
          <p:nvPr/>
        </p:nvSpPr>
        <p:spPr>
          <a:xfrm>
            <a:off x="10113645" y="5287645"/>
            <a:ext cx="1478915" cy="621665"/>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电脑显示器</a:t>
            </a:r>
            <a:endParaRPr lang="zh-CN" altLang="en-US">
              <a:latin typeface="楷体" panose="02010609060101010101" charset="-122"/>
              <a:ea typeface="楷体" panose="02010609060101010101" charset="-122"/>
              <a:sym typeface="+mn-ea"/>
            </a:endParaRPr>
          </a:p>
        </p:txBody>
      </p:sp>
      <p:sp>
        <p:nvSpPr>
          <p:cNvPr id="10" name="圆角矩形 9"/>
          <p:cNvSpPr/>
          <p:nvPr/>
        </p:nvSpPr>
        <p:spPr>
          <a:xfrm>
            <a:off x="7235825" y="5288280"/>
            <a:ext cx="1478915" cy="621030"/>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网络控制盘</a:t>
            </a:r>
            <a:endParaRPr lang="zh-CN" altLang="en-US">
              <a:latin typeface="楷体" panose="02010609060101010101" charset="-122"/>
              <a:ea typeface="楷体" panose="02010609060101010101" charset="-122"/>
              <a:sym typeface="+mn-ea"/>
            </a:endParaRPr>
          </a:p>
        </p:txBody>
      </p:sp>
      <p:sp>
        <p:nvSpPr>
          <p:cNvPr id="13" name="圆角矩形 12"/>
          <p:cNvSpPr/>
          <p:nvPr/>
        </p:nvSpPr>
        <p:spPr>
          <a:xfrm>
            <a:off x="10113645" y="2672715"/>
            <a:ext cx="1478915" cy="621665"/>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35000"/>
              </a:spcAft>
            </a:pPr>
            <a:r>
              <a:rPr lang="zh-CN" altLang="en-US">
                <a:latin typeface="楷体" panose="02010609060101010101" charset="-122"/>
                <a:ea typeface="楷体" panose="02010609060101010101" charset="-122"/>
                <a:sym typeface="+mn-ea"/>
              </a:rPr>
              <a:t>电脑显示器</a:t>
            </a:r>
            <a:endParaRPr lang="zh-CN" altLang="en-US">
              <a:latin typeface="楷体" panose="02010609060101010101" charset="-122"/>
              <a:ea typeface="楷体" panose="02010609060101010101" charset="-122"/>
              <a:sym typeface="+mn-ea"/>
            </a:endParaRPr>
          </a:p>
        </p:txBody>
      </p:sp>
      <p:pic>
        <p:nvPicPr>
          <p:cNvPr id="14" name="Picture 28" descr="C:\Users\Administrator\Desktop\微信图片_20190330164746.jpg微信图片_20190330164746"/>
          <p:cNvPicPr>
            <a:picLocks noChangeAspect="1" noChangeArrowheads="1"/>
          </p:cNvPicPr>
          <p:nvPr/>
        </p:nvPicPr>
        <p:blipFill>
          <a:blip r:embed="rId3" cstate="print"/>
          <a:stretch>
            <a:fillRect/>
          </a:stretch>
        </p:blipFill>
        <p:spPr bwMode="auto">
          <a:xfrm>
            <a:off x="9641523" y="914400"/>
            <a:ext cx="2199640" cy="1649730"/>
          </a:xfrm>
          <a:prstGeom prst="rect">
            <a:avLst/>
          </a:prstGeom>
          <a:noFill/>
        </p:spPr>
      </p:pic>
      <p:pic>
        <p:nvPicPr>
          <p:cNvPr id="15" name="Picture 4" descr="C:\Users\Administrator\Desktop\微信图片_20190330163505.jpg微信图片_20190330163505"/>
          <p:cNvPicPr>
            <a:picLocks noChangeAspect="1" noChangeArrowheads="1"/>
          </p:cNvPicPr>
          <p:nvPr/>
        </p:nvPicPr>
        <p:blipFill rotWithShape="1">
          <a:blip r:embed="rId4" cstate="print"/>
          <a:srcRect/>
          <a:stretch>
            <a:fillRect/>
          </a:stretch>
        </p:blipFill>
        <p:spPr bwMode="auto">
          <a:xfrm>
            <a:off x="6831965" y="3681730"/>
            <a:ext cx="2762885" cy="1153160"/>
          </a:xfrm>
          <a:prstGeom prst="rect">
            <a:avLst/>
          </a:prstGeom>
          <a:noFill/>
        </p:spPr>
      </p:pic>
      <p:sp>
        <p:nvSpPr>
          <p:cNvPr id="17" name="文本框 16"/>
          <p:cNvSpPr txBox="1"/>
          <p:nvPr/>
        </p:nvSpPr>
        <p:spPr>
          <a:xfrm>
            <a:off x="206375" y="1266825"/>
            <a:ext cx="6677025" cy="922020"/>
          </a:xfrm>
          <a:prstGeom prst="rect">
            <a:avLst/>
          </a:prstGeom>
          <a:noFill/>
        </p:spPr>
        <p:txBody>
          <a:bodyPr wrap="square" rtlCol="0" anchor="t">
            <a:spAutoFit/>
          </a:bodyPr>
          <a:lstStyle/>
          <a:p>
            <a:pPr>
              <a:lnSpc>
                <a:spcPct val="150000"/>
              </a:lnSpc>
            </a:pPr>
            <a:r>
              <a:rPr lang="en-US" altLang="zh-CN" b="1" dirty="0" smtClean="0">
                <a:solidFill>
                  <a:schemeClr val="bg1"/>
                </a:solidFill>
                <a:latin typeface="仿宋" panose="02010609060101010101" pitchFamily="49" charset="-122"/>
                <a:ea typeface="仿宋" panose="02010609060101010101" pitchFamily="49" charset="-122"/>
                <a:sym typeface="+mn-ea"/>
              </a:rPr>
              <a:t> 2.</a:t>
            </a:r>
            <a:r>
              <a:rPr lang="zh-CN" altLang="en-US" b="1" dirty="0" smtClean="0">
                <a:solidFill>
                  <a:schemeClr val="bg1"/>
                </a:solidFill>
                <a:latin typeface="仿宋" panose="02010609060101010101" pitchFamily="49" charset="-122"/>
                <a:ea typeface="仿宋" panose="02010609060101010101" pitchFamily="49" charset="-122"/>
                <a:sym typeface="+mn-ea"/>
              </a:rPr>
              <a:t>交换机配置：</a:t>
            </a:r>
            <a:endParaRPr lang="en-US" altLang="zh-CN" dirty="0" smtClean="0">
              <a:solidFill>
                <a:schemeClr val="bg1"/>
              </a:solidFill>
              <a:latin typeface="仿宋" panose="02010609060101010101" pitchFamily="49" charset="-122"/>
              <a:ea typeface="仿宋" panose="02010609060101010101" pitchFamily="49" charset="-122"/>
            </a:endParaRPr>
          </a:p>
          <a:p>
            <a:pPr>
              <a:lnSpc>
                <a:spcPct val="150000"/>
              </a:lnSpc>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共配置</a:t>
            </a:r>
            <a:r>
              <a:rPr lang="en-US" altLang="zh-CN" dirty="0" smtClean="0">
                <a:solidFill>
                  <a:schemeClr val="bg1"/>
                </a:solidFill>
                <a:latin typeface="仿宋" panose="02010609060101010101" pitchFamily="49" charset="-122"/>
                <a:ea typeface="仿宋" panose="02010609060101010101" pitchFamily="49" charset="-122"/>
                <a:sym typeface="+mn-ea"/>
              </a:rPr>
              <a:t>62</a:t>
            </a:r>
            <a:r>
              <a:rPr lang="zh-CN" altLang="en-US" dirty="0" smtClean="0">
                <a:solidFill>
                  <a:schemeClr val="bg1"/>
                </a:solidFill>
                <a:latin typeface="仿宋" panose="02010609060101010101" pitchFamily="49" charset="-122"/>
                <a:ea typeface="仿宋" panose="02010609060101010101" pitchFamily="49" charset="-122"/>
                <a:sym typeface="+mn-ea"/>
              </a:rPr>
              <a:t>台视频交换机品牌型号：华为</a:t>
            </a:r>
            <a:r>
              <a:rPr lang="en-US" altLang="zh-CN" dirty="0" smtClean="0">
                <a:solidFill>
                  <a:schemeClr val="bg1"/>
                </a:solidFill>
                <a:latin typeface="仿宋" panose="02010609060101010101" pitchFamily="49" charset="-122"/>
                <a:ea typeface="仿宋" panose="02010609060101010101" pitchFamily="49" charset="-122"/>
                <a:sym typeface="+mn-ea"/>
              </a:rPr>
              <a:t>S5700-28P-LI-A</a:t>
            </a:r>
            <a:endParaRPr lang="en-US" altLang="zh-CN" dirty="0" smtClean="0">
              <a:solidFill>
                <a:schemeClr val="bg1"/>
              </a:solidFill>
              <a:latin typeface="仿宋" panose="02010609060101010101" pitchFamily="49" charset="-122"/>
              <a:ea typeface="仿宋" panose="02010609060101010101" pitchFamily="49" charset="-122"/>
              <a:sym typeface="+mn-ea"/>
            </a:endParaRPr>
          </a:p>
        </p:txBody>
      </p:sp>
      <p:sp>
        <p:nvSpPr>
          <p:cNvPr id="18" name="文本框 17"/>
          <p:cNvSpPr txBox="1"/>
          <p:nvPr/>
        </p:nvSpPr>
        <p:spPr>
          <a:xfrm>
            <a:off x="206375" y="2007235"/>
            <a:ext cx="6256655" cy="3415030"/>
          </a:xfrm>
          <a:prstGeom prst="rect">
            <a:avLst/>
          </a:prstGeom>
          <a:noFill/>
        </p:spPr>
        <p:txBody>
          <a:bodyPr wrap="square" rtlCol="0" anchor="t">
            <a:spAutoFit/>
          </a:bodyPr>
          <a:lstStyle/>
          <a:p>
            <a:pPr>
              <a:lnSpc>
                <a:spcPct val="200000"/>
              </a:lnSpc>
            </a:pPr>
            <a:r>
              <a:rPr lang="en-US" altLang="zh-CN" b="1" dirty="0" smtClean="0">
                <a:solidFill>
                  <a:schemeClr val="bg1"/>
                </a:solidFill>
                <a:latin typeface="仿宋" panose="02010609060101010101" pitchFamily="49" charset="-122"/>
                <a:ea typeface="仿宋" panose="02010609060101010101" pitchFamily="49" charset="-122"/>
                <a:sym typeface="+mn-ea"/>
              </a:rPr>
              <a:t>3.</a:t>
            </a:r>
            <a:r>
              <a:rPr lang="zh-CN" altLang="en-US" b="1" dirty="0" smtClean="0">
                <a:solidFill>
                  <a:schemeClr val="bg1"/>
                </a:solidFill>
                <a:latin typeface="仿宋" panose="02010609060101010101" pitchFamily="49" charset="-122"/>
                <a:ea typeface="仿宋" panose="02010609060101010101" pitchFamily="49" charset="-122"/>
                <a:sym typeface="+mn-ea"/>
              </a:rPr>
              <a:t>视频显示配置：</a:t>
            </a:r>
            <a:endParaRPr lang="en-US" altLang="zh-CN" dirty="0" smtClean="0">
              <a:solidFill>
                <a:schemeClr val="bg1"/>
              </a:solidFill>
              <a:latin typeface="仿宋" panose="02010609060101010101" pitchFamily="49" charset="-122"/>
              <a:ea typeface="仿宋" panose="02010609060101010101" pitchFamily="49" charset="-122"/>
            </a:endParaRPr>
          </a:p>
          <a:p>
            <a:pPr>
              <a:lnSpc>
                <a:spcPct val="200000"/>
              </a:lnSpc>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配置</a:t>
            </a:r>
            <a:r>
              <a:rPr lang="en-US" altLang="zh-CN" dirty="0" smtClean="0">
                <a:solidFill>
                  <a:schemeClr val="bg1"/>
                </a:solidFill>
                <a:latin typeface="仿宋" panose="02010609060101010101" pitchFamily="49" charset="-122"/>
                <a:ea typeface="仿宋" panose="02010609060101010101" pitchFamily="49" charset="-122"/>
                <a:sym typeface="+mn-ea"/>
              </a:rPr>
              <a:t>3</a:t>
            </a:r>
            <a:r>
              <a:rPr lang="zh-CN" altLang="en-US" dirty="0" smtClean="0">
                <a:solidFill>
                  <a:schemeClr val="bg1"/>
                </a:solidFill>
                <a:latin typeface="仿宋" panose="02010609060101010101" pitchFamily="49" charset="-122"/>
                <a:ea typeface="仿宋" panose="02010609060101010101" pitchFamily="49" charset="-122"/>
                <a:sym typeface="+mn-ea"/>
              </a:rPr>
              <a:t>台视频显示电脑品牌型号：戴尔</a:t>
            </a:r>
            <a:r>
              <a:rPr lang="en-US" altLang="zh-CN" dirty="0" smtClean="0">
                <a:solidFill>
                  <a:schemeClr val="bg1"/>
                </a:solidFill>
                <a:latin typeface="仿宋" panose="02010609060101010101" pitchFamily="49" charset="-122"/>
                <a:ea typeface="仿宋" panose="02010609060101010101" pitchFamily="49" charset="-122"/>
                <a:sym typeface="+mn-ea"/>
              </a:rPr>
              <a:t>7040MT</a:t>
            </a:r>
            <a:r>
              <a:rPr lang="zh-CN" altLang="en-US" dirty="0" smtClean="0">
                <a:solidFill>
                  <a:schemeClr val="bg1"/>
                </a:solidFill>
                <a:latin typeface="仿宋" panose="02010609060101010101" pitchFamily="49" charset="-122"/>
                <a:ea typeface="仿宋" panose="02010609060101010101" pitchFamily="49" charset="-122"/>
                <a:sym typeface="+mn-ea"/>
              </a:rPr>
              <a:t>，</a:t>
            </a:r>
            <a:r>
              <a:rPr lang="en-US" altLang="zh-CN" dirty="0" smtClean="0">
                <a:solidFill>
                  <a:schemeClr val="bg1"/>
                </a:solidFill>
                <a:latin typeface="仿宋" panose="02010609060101010101" pitchFamily="49" charset="-122"/>
                <a:ea typeface="仿宋" panose="02010609060101010101" pitchFamily="49" charset="-122"/>
                <a:sym typeface="+mn-ea"/>
              </a:rPr>
              <a:t>6</a:t>
            </a:r>
            <a:r>
              <a:rPr lang="zh-CN" altLang="en-US" dirty="0" smtClean="0">
                <a:solidFill>
                  <a:schemeClr val="bg1"/>
                </a:solidFill>
                <a:latin typeface="仿宋" panose="02010609060101010101" pitchFamily="49" charset="-122"/>
                <a:ea typeface="仿宋" panose="02010609060101010101" pitchFamily="49" charset="-122"/>
                <a:sym typeface="+mn-ea"/>
              </a:rPr>
              <a:t>台电视显示器品牌型号：三星</a:t>
            </a:r>
            <a:r>
              <a:rPr lang="en-US" altLang="zh-CN" dirty="0" smtClean="0">
                <a:solidFill>
                  <a:schemeClr val="bg1"/>
                </a:solidFill>
                <a:latin typeface="仿宋" panose="02010609060101010101" pitchFamily="49" charset="-122"/>
                <a:ea typeface="仿宋" panose="02010609060101010101" pitchFamily="49" charset="-122"/>
                <a:sym typeface="+mn-ea"/>
              </a:rPr>
              <a:t>UD55C, 18</a:t>
            </a:r>
            <a:r>
              <a:rPr lang="zh-CN" altLang="en-US" dirty="0" smtClean="0">
                <a:solidFill>
                  <a:schemeClr val="bg1"/>
                </a:solidFill>
                <a:latin typeface="仿宋" panose="02010609060101010101" pitchFamily="49" charset="-122"/>
                <a:ea typeface="仿宋" panose="02010609060101010101" pitchFamily="49" charset="-122"/>
                <a:sym typeface="+mn-ea"/>
              </a:rPr>
              <a:t>台电视显示器品牌型号：三星</a:t>
            </a:r>
            <a:r>
              <a:rPr lang="en-US" altLang="zh-CN" dirty="0" smtClean="0">
                <a:solidFill>
                  <a:schemeClr val="bg1"/>
                </a:solidFill>
                <a:latin typeface="仿宋" panose="02010609060101010101" pitchFamily="49" charset="-122"/>
                <a:ea typeface="仿宋" panose="02010609060101010101" pitchFamily="49" charset="-122"/>
                <a:sym typeface="+mn-ea"/>
              </a:rPr>
              <a:t>PM43F</a:t>
            </a:r>
            <a:r>
              <a:rPr lang="zh-CN" altLang="en-US" dirty="0" smtClean="0">
                <a:solidFill>
                  <a:schemeClr val="bg1"/>
                </a:solidFill>
                <a:latin typeface="仿宋" panose="02010609060101010101" pitchFamily="49" charset="-122"/>
                <a:ea typeface="仿宋" panose="02010609060101010101" pitchFamily="49" charset="-122"/>
                <a:sym typeface="+mn-ea"/>
              </a:rPr>
              <a:t>，共</a:t>
            </a:r>
            <a:r>
              <a:rPr lang="en-US" altLang="zh-CN" dirty="0" smtClean="0">
                <a:solidFill>
                  <a:schemeClr val="bg1"/>
                </a:solidFill>
                <a:latin typeface="仿宋" panose="02010609060101010101" pitchFamily="49" charset="-122"/>
                <a:ea typeface="仿宋" panose="02010609060101010101" pitchFamily="49" charset="-122"/>
                <a:sym typeface="+mn-ea"/>
              </a:rPr>
              <a:t>24</a:t>
            </a:r>
            <a:r>
              <a:rPr lang="zh-CN" altLang="en-US" dirty="0" smtClean="0">
                <a:solidFill>
                  <a:schemeClr val="bg1"/>
                </a:solidFill>
                <a:latin typeface="仿宋" panose="02010609060101010101" pitchFamily="49" charset="-122"/>
                <a:ea typeface="仿宋" panose="02010609060101010101" pitchFamily="49" charset="-122"/>
                <a:sym typeface="+mn-ea"/>
              </a:rPr>
              <a:t>电视显示器组成电视墙。</a:t>
            </a:r>
            <a:endParaRPr lang="zh-CN" altLang="en-US" dirty="0" smtClean="0">
              <a:solidFill>
                <a:schemeClr val="bg1"/>
              </a:solidFill>
              <a:latin typeface="仿宋" panose="02010609060101010101" pitchFamily="49" charset="-122"/>
              <a:ea typeface="仿宋" panose="02010609060101010101" pitchFamily="49" charset="-122"/>
              <a:sym typeface="+mn-ea"/>
            </a:endParaRPr>
          </a:p>
          <a:p>
            <a:pPr>
              <a:lnSpc>
                <a:spcPct val="200000"/>
              </a:lnSpc>
            </a:pPr>
            <a:r>
              <a:rPr lang="en-US" altLang="zh-CN" b="1" dirty="0" smtClean="0">
                <a:solidFill>
                  <a:schemeClr val="bg1"/>
                </a:solidFill>
                <a:latin typeface="仿宋" panose="02010609060101010101" pitchFamily="49" charset="-122"/>
                <a:ea typeface="仿宋" panose="02010609060101010101" pitchFamily="49" charset="-122"/>
                <a:sym typeface="+mn-ea"/>
              </a:rPr>
              <a:t>4.</a:t>
            </a:r>
            <a:r>
              <a:rPr lang="zh-CN" altLang="en-US" b="1" dirty="0" smtClean="0">
                <a:solidFill>
                  <a:schemeClr val="bg1"/>
                </a:solidFill>
                <a:latin typeface="仿宋" panose="02010609060101010101" pitchFamily="49" charset="-122"/>
                <a:ea typeface="仿宋" panose="02010609060101010101" pitchFamily="49" charset="-122"/>
                <a:sym typeface="+mn-ea"/>
              </a:rPr>
              <a:t>控制配置</a:t>
            </a:r>
            <a:r>
              <a:rPr lang="en-US" altLang="zh-CN" b="1" dirty="0" smtClean="0">
                <a:solidFill>
                  <a:schemeClr val="bg1"/>
                </a:solidFill>
                <a:latin typeface="仿宋" panose="02010609060101010101" pitchFamily="49" charset="-122"/>
                <a:ea typeface="仿宋" panose="02010609060101010101" pitchFamily="49" charset="-122"/>
                <a:sym typeface="+mn-ea"/>
              </a:rPr>
              <a:t>;</a:t>
            </a:r>
            <a:endParaRPr lang="en-US" altLang="zh-CN" dirty="0" smtClean="0">
              <a:solidFill>
                <a:schemeClr val="bg1"/>
              </a:solidFill>
              <a:latin typeface="仿宋" panose="02010609060101010101" pitchFamily="49" charset="-122"/>
              <a:ea typeface="仿宋" panose="02010609060101010101" pitchFamily="49" charset="-122"/>
              <a:sym typeface="+mn-ea"/>
            </a:endParaRPr>
          </a:p>
          <a:p>
            <a:pPr>
              <a:lnSpc>
                <a:spcPct val="200000"/>
              </a:lnSpc>
            </a:pPr>
            <a:r>
              <a:rPr lang="en-US" altLang="zh-CN" dirty="0" smtClean="0">
                <a:solidFill>
                  <a:schemeClr val="bg1"/>
                </a:solidFill>
                <a:latin typeface="仿宋" panose="02010609060101010101" pitchFamily="49" charset="-122"/>
                <a:ea typeface="仿宋" panose="02010609060101010101" pitchFamily="49" charset="-122"/>
                <a:sym typeface="+mn-ea"/>
              </a:rPr>
              <a:t>A-5</a:t>
            </a:r>
            <a:r>
              <a:rPr lang="zh-CN" altLang="en-US" dirty="0" smtClean="0">
                <a:solidFill>
                  <a:schemeClr val="bg1"/>
                </a:solidFill>
                <a:latin typeface="仿宋" panose="02010609060101010101" pitchFamily="49" charset="-122"/>
                <a:ea typeface="仿宋" panose="02010609060101010101" pitchFamily="49" charset="-122"/>
                <a:sym typeface="+mn-ea"/>
              </a:rPr>
              <a:t>配置</a:t>
            </a:r>
            <a:r>
              <a:rPr lang="en-US" altLang="zh-CN" dirty="0" smtClean="0">
                <a:solidFill>
                  <a:schemeClr val="bg1"/>
                </a:solidFill>
                <a:latin typeface="仿宋" panose="02010609060101010101" pitchFamily="49" charset="-122"/>
                <a:ea typeface="仿宋" panose="02010609060101010101" pitchFamily="49" charset="-122"/>
                <a:sym typeface="+mn-ea"/>
              </a:rPr>
              <a:t>1</a:t>
            </a:r>
            <a:r>
              <a:rPr lang="zh-CN" altLang="en-US" dirty="0" smtClean="0">
                <a:solidFill>
                  <a:schemeClr val="bg1"/>
                </a:solidFill>
                <a:latin typeface="仿宋" panose="02010609060101010101" pitchFamily="49" charset="-122"/>
                <a:ea typeface="仿宋" panose="02010609060101010101" pitchFamily="49" charset="-122"/>
                <a:sym typeface="+mn-ea"/>
              </a:rPr>
              <a:t>台网络控制盘品牌型号</a:t>
            </a:r>
            <a:r>
              <a:rPr lang="en-US" altLang="zh-CN" dirty="0" smtClean="0">
                <a:solidFill>
                  <a:schemeClr val="bg1"/>
                </a:solidFill>
                <a:latin typeface="仿宋" panose="02010609060101010101" pitchFamily="49" charset="-122"/>
                <a:ea typeface="仿宋" panose="02010609060101010101" pitchFamily="49" charset="-122"/>
                <a:sym typeface="+mn-ea"/>
              </a:rPr>
              <a:t>:</a:t>
            </a:r>
            <a:r>
              <a:rPr lang="zh-CN" altLang="en-US" dirty="0" smtClean="0">
                <a:solidFill>
                  <a:schemeClr val="bg1"/>
                </a:solidFill>
                <a:latin typeface="仿宋" panose="02010609060101010101" pitchFamily="49" charset="-122"/>
                <a:ea typeface="仿宋" panose="02010609060101010101" pitchFamily="49" charset="-122"/>
                <a:sym typeface="+mn-ea"/>
              </a:rPr>
              <a:t>海康威视</a:t>
            </a:r>
            <a:r>
              <a:rPr lang="en-US" altLang="zh-CN" dirty="0" smtClean="0">
                <a:solidFill>
                  <a:schemeClr val="bg1"/>
                </a:solidFill>
                <a:latin typeface="仿宋" panose="02010609060101010101" pitchFamily="49" charset="-122"/>
                <a:ea typeface="仿宋" panose="02010609060101010101" pitchFamily="49" charset="-122"/>
                <a:sym typeface="+mn-ea"/>
              </a:rPr>
              <a:t>DS-1100K</a:t>
            </a:r>
            <a:r>
              <a:rPr lang="zh-CN" altLang="en-US" dirty="0" smtClean="0">
                <a:latin typeface="仿宋" panose="02010609060101010101" pitchFamily="49" charset="-122"/>
                <a:ea typeface="仿宋" panose="02010609060101010101" pitchFamily="49" charset="-122"/>
                <a:sym typeface="+mn-ea"/>
              </a:rPr>
              <a:t>。</a:t>
            </a:r>
            <a:endParaRPr lang="zh-CN" altLang="en-US" dirty="0"/>
          </a:p>
        </p:txBody>
      </p:sp>
    </p:spTree>
  </p:cSld>
  <p:clrMapOvr>
    <a:masterClrMapping/>
  </p:clrMapOvr>
  <p:transition spd="med">
    <p:diamond/>
  </p:transition>
  <p:timing>
    <p:tnLst>
      <p:par>
        <p:cTn id="1" dur="indefinite" restart="never" nodeType="tmRoot"/>
      </p:par>
    </p:tnLst>
  </p:timing>
</p:sld>
</file>

<file path=ppt/tags/tag1.xml><?xml version="1.0" encoding="utf-8"?>
<p:tagLst xmlns:p="http://schemas.openxmlformats.org/presentationml/2006/main">
  <p:tag name="KSO_WM_TEMPLATE_CATEGORY" val="diagram"/>
  <p:tag name="KSO_WM_TEMPLATE_INDEX" val="774"/>
  <p:tag name="KSO_WM_TAG_VERSION" val="1.0"/>
  <p:tag name="KSO_WM_UNIT_TYPE" val="l_i"/>
  <p:tag name="KSO_WM_UNIT_INDEX" val="1_1"/>
  <p:tag name="KSO_WM_UNIT_ID" val="diagram774_3*l_i*1_1"/>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10.xml><?xml version="1.0" encoding="utf-8"?>
<p:tagLst xmlns:p="http://schemas.openxmlformats.org/presentationml/2006/main">
  <p:tag name="KSO_WM_TEMPLATE_CATEGORY" val="diagram"/>
  <p:tag name="KSO_WM_TEMPLATE_INDEX" val="774"/>
  <p:tag name="KSO_WM_TAG_VERSION" val="1.0"/>
  <p:tag name="KSO_WM_UNIT_TYPE" val="l_i"/>
  <p:tag name="KSO_WM_UNIT_INDEX" val="1_6"/>
  <p:tag name="KSO_WM_UNIT_ID" val="diagram774_3*l_i*1_6"/>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11.xml><?xml version="1.0" encoding="utf-8"?>
<p:tagLst xmlns:p="http://schemas.openxmlformats.org/presentationml/2006/main">
  <p:tag name="KSO_WM_TEMPLATE_CATEGORY" val="diagram"/>
  <p:tag name="KSO_WM_TEMPLATE_INDEX" val="774"/>
  <p:tag name="KSO_WM_TAG_VERSION" val="1.0"/>
  <p:tag name="KSO_WM_UNIT_TYPE" val="l_h_h_a"/>
  <p:tag name="KSO_WM_UNIT_INDEX" val="1_2_1_1"/>
  <p:tag name="KSO_WM_UNIT_ID" val="diagram774_3*l_h_h_a*1_2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12.xml><?xml version="1.0" encoding="utf-8"?>
<p:tagLst xmlns:p="http://schemas.openxmlformats.org/presentationml/2006/main">
  <p:tag name="KSO_WM_TEMPLATE_CATEGORY" val="diagram"/>
  <p:tag name="KSO_WM_TEMPLATE_INDEX" val="774"/>
  <p:tag name="KSO_WM_TAG_VERSION" val="1.0"/>
  <p:tag name="KSO_WM_UNIT_TYPE" val="l_i"/>
  <p:tag name="KSO_WM_UNIT_INDEX" val="1_7"/>
  <p:tag name="KSO_WM_UNIT_ID" val="diagram774_3*l_i*1_7"/>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13.xml><?xml version="1.0" encoding="utf-8"?>
<p:tagLst xmlns:p="http://schemas.openxmlformats.org/presentationml/2006/main">
  <p:tag name="KSO_WM_TEMPLATE_CATEGORY" val="diagram"/>
  <p:tag name="KSO_WM_TEMPLATE_INDEX" val="774"/>
  <p:tag name="KSO_WM_TAG_VERSION" val="1.0"/>
  <p:tag name="KSO_WM_UNIT_TYPE" val="l_h_a"/>
  <p:tag name="KSO_WM_UNIT_INDEX" val="1_3_1"/>
  <p:tag name="KSO_WM_UNIT_ID" val="diagram774_3*l_h_a*1_3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7"/>
  <p:tag name="KSO_WM_UNIT_FILL_TYPE" val="1"/>
  <p:tag name="KSO_WM_UNIT_TEXT_FILL_FORE_SCHEMECOLOR_INDEX" val="2"/>
  <p:tag name="KSO_WM_UNIT_TEXT_FILL_TYPE" val="1"/>
</p:tagLst>
</file>

<file path=ppt/tags/tag14.xml><?xml version="1.0" encoding="utf-8"?>
<p:tagLst xmlns:p="http://schemas.openxmlformats.org/presentationml/2006/main">
  <p:tag name="KSO_WM_TEMPLATE_CATEGORY" val="diagram"/>
  <p:tag name="KSO_WM_TEMPLATE_INDEX" val="774"/>
  <p:tag name="KSO_WM_TAG_VERSION" val="1.0"/>
  <p:tag name="KSO_WM_UNIT_TYPE" val="l_i"/>
  <p:tag name="KSO_WM_UNIT_INDEX" val="1_8"/>
  <p:tag name="KSO_WM_UNIT_ID" val="diagram774_3*l_i*1_8"/>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15.xml><?xml version="1.0" encoding="utf-8"?>
<p:tagLst xmlns:p="http://schemas.openxmlformats.org/presentationml/2006/main">
  <p:tag name="KSO_WM_TEMPLATE_CATEGORY" val="diagram"/>
  <p:tag name="KSO_WM_TEMPLATE_INDEX" val="774"/>
  <p:tag name="KSO_WM_TAG_VERSION" val="1.0"/>
  <p:tag name="KSO_WM_UNIT_TYPE" val="l_i"/>
  <p:tag name="KSO_WM_UNIT_INDEX" val="1_9"/>
  <p:tag name="KSO_WM_UNIT_ID" val="diagram774_3*l_i*1_9"/>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16.xml><?xml version="1.0" encoding="utf-8"?>
<p:tagLst xmlns:p="http://schemas.openxmlformats.org/presentationml/2006/main">
  <p:tag name="KSO_WM_TEMPLATE_CATEGORY" val="diagram"/>
  <p:tag name="KSO_WM_TEMPLATE_INDEX" val="774"/>
  <p:tag name="KSO_WM_TAG_VERSION" val="1.0"/>
  <p:tag name="KSO_WM_UNIT_TYPE" val="l_h_h_a"/>
  <p:tag name="KSO_WM_UNIT_INDEX" val="1_3_1_1"/>
  <p:tag name="KSO_WM_UNIT_ID" val="diagram774_3*l_h_h_a*1_3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7"/>
  <p:tag name="KSO_WM_UNIT_TEXT_FILL_TYPE" val="1"/>
</p:tagLst>
</file>

<file path=ppt/tags/tag17.xml><?xml version="1.0" encoding="utf-8"?>
<p:tagLst xmlns:p="http://schemas.openxmlformats.org/presentationml/2006/main">
  <p:tag name="KSO_WM_TEMPLATE_CATEGORY" val="diagram"/>
  <p:tag name="KSO_WM_TEMPLATE_INDEX" val="774"/>
  <p:tag name="KSO_WM_TAG_VERSION" val="1.0"/>
  <p:tag name="KSO_WM_UNIT_TYPE" val="l_i"/>
  <p:tag name="KSO_WM_UNIT_INDEX" val="1_10"/>
  <p:tag name="KSO_WM_UNIT_ID" val="diagram774_3*l_i*1_10"/>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18.xml><?xml version="1.0" encoding="utf-8"?>
<p:tagLst xmlns:p="http://schemas.openxmlformats.org/presentationml/2006/main">
  <p:tag name="KSO_WM_TEMPLATE_CATEGORY" val="diagram"/>
  <p:tag name="KSO_WM_TEMPLATE_INDEX" val="774"/>
  <p:tag name="KSO_WM_TAG_VERSION" val="1.0"/>
  <p:tag name="KSO_WM_UNIT_TYPE" val="l_h_a"/>
  <p:tag name="KSO_WM_UNIT_INDEX" val="1_4_1"/>
  <p:tag name="KSO_WM_UNIT_ID" val="diagram774_3*l_h_a*1_4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8"/>
  <p:tag name="KSO_WM_UNIT_FILL_TYPE" val="1"/>
  <p:tag name="KSO_WM_UNIT_TEXT_FILL_FORE_SCHEMECOLOR_INDEX" val="2"/>
  <p:tag name="KSO_WM_UNIT_TEXT_FILL_TYPE" val="1"/>
</p:tagLst>
</file>

<file path=ppt/tags/tag19.xml><?xml version="1.0" encoding="utf-8"?>
<p:tagLst xmlns:p="http://schemas.openxmlformats.org/presentationml/2006/main">
  <p:tag name="KSO_WM_TEMPLATE_CATEGORY" val="diagram"/>
  <p:tag name="KSO_WM_TEMPLATE_INDEX" val="774"/>
  <p:tag name="KSO_WM_TAG_VERSION" val="1.0"/>
  <p:tag name="KSO_WM_UNIT_TYPE" val="l_i"/>
  <p:tag name="KSO_WM_UNIT_INDEX" val="1_11"/>
  <p:tag name="KSO_WM_UNIT_ID" val="diagram774_3*l_i*1_11"/>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2.xml><?xml version="1.0" encoding="utf-8"?>
<p:tagLst xmlns:p="http://schemas.openxmlformats.org/presentationml/2006/main">
  <p:tag name="KSO_WM_TEMPLATE_CATEGORY" val="diagram"/>
  <p:tag name="KSO_WM_TEMPLATE_INDEX" val="774"/>
  <p:tag name="KSO_WM_TAG_VERSION" val="1.0"/>
  <p:tag name="KSO_WM_UNIT_TYPE" val="l_h_a"/>
  <p:tag name="KSO_WM_UNIT_INDEX" val="1_1_1"/>
  <p:tag name="KSO_WM_UNIT_ID" val="diagram774_3*l_h_a*1_1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5"/>
  <p:tag name="KSO_WM_UNIT_FILL_TYPE" val="1"/>
  <p:tag name="KSO_WM_UNIT_TEXT_FILL_FORE_SCHEMECOLOR_INDEX" val="2"/>
  <p:tag name="KSO_WM_UNIT_TEXT_FILL_TYPE" val="1"/>
</p:tagLst>
</file>

<file path=ppt/tags/tag20.xml><?xml version="1.0" encoding="utf-8"?>
<p:tagLst xmlns:p="http://schemas.openxmlformats.org/presentationml/2006/main">
  <p:tag name="KSO_WM_TEMPLATE_CATEGORY" val="diagram"/>
  <p:tag name="KSO_WM_TEMPLATE_INDEX" val="774"/>
  <p:tag name="KSO_WM_TAG_VERSION" val="1.0"/>
  <p:tag name="KSO_WM_UNIT_TYPE" val="l_i"/>
  <p:tag name="KSO_WM_UNIT_INDEX" val="1_12"/>
  <p:tag name="KSO_WM_UNIT_ID" val="diagram774_3*l_i*1_12"/>
  <p:tag name="KSO_WM_UNIT_CLEAR" val="1"/>
  <p:tag name="KSO_WM_UNIT_LAYERLEVEL" val="1_1"/>
  <p:tag name="KSO_WM_BEAUTIFY_FLAG" val="#wm#"/>
  <p:tag name="KSO_WM_DIAGRAM_GROUP_CODE" val="l1-1"/>
  <p:tag name="KSO_WM_UNIT_FILL_FORE_SCHEMECOLOR_INDEX" val="14"/>
  <p:tag name="KSO_WM_UNIT_FILL_TYPE" val="1"/>
  <p:tag name="KSO_WM_UNIT_TEXT_FILL_FORE_SCHEMECOLOR_INDEX" val="13"/>
  <p:tag name="KSO_WM_UNIT_TEXT_FILL_TYPE" val="1"/>
</p:tagLst>
</file>

<file path=ppt/tags/tag21.xml><?xml version="1.0" encoding="utf-8"?>
<p:tagLst xmlns:p="http://schemas.openxmlformats.org/presentationml/2006/main">
  <p:tag name="KSO_WM_TEMPLATE_CATEGORY" val="diagram"/>
  <p:tag name="KSO_WM_TEMPLATE_INDEX" val="774"/>
  <p:tag name="KSO_WM_TAG_VERSION" val="1.0"/>
  <p:tag name="KSO_WM_UNIT_TYPE" val="l_h_h_a"/>
  <p:tag name="KSO_WM_UNIT_INDEX" val="1_4_1_1"/>
  <p:tag name="KSO_WM_UNIT_ID" val="diagram774_3*l_h_h_a*1_4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Lst>
</file>

<file path=ppt/tags/tag22.xml><?xml version="1.0" encoding="utf-8"?>
<p:tagLst xmlns:p="http://schemas.openxmlformats.org/presentationml/2006/main">
  <p:tag name="KSO_WM_TEMPLATE_CATEGORY" val="diagram"/>
  <p:tag name="KSO_WM_TEMPLATE_INDEX" val="774"/>
  <p:tag name="KSO_WM_TAG_VERSION" val="1.0"/>
  <p:tag name="KSO_WM_UNIT_TYPE" val="l_h_h_f"/>
  <p:tag name="KSO_WM_UNIT_INDEX" val="1_1_1_1"/>
  <p:tag name="KSO_WM_UNIT_ID" val="diagram774_3*l_h_h_f*1_1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23.xml><?xml version="1.0" encoding="utf-8"?>
<p:tagLst xmlns:p="http://schemas.openxmlformats.org/presentationml/2006/main">
  <p:tag name="KSO_WM_TEMPLATE_CATEGORY" val="diagram"/>
  <p:tag name="KSO_WM_TEMPLATE_INDEX" val="774"/>
  <p:tag name="KSO_WM_TAG_VERSION" val="1.0"/>
  <p:tag name="KSO_WM_UNIT_TYPE" val="l_h_h_f"/>
  <p:tag name="KSO_WM_UNIT_INDEX" val="1_1_1_1"/>
  <p:tag name="KSO_WM_UNIT_ID" val="diagram774_3*l_h_h_f*1_1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24.xml><?xml version="1.0" encoding="utf-8"?>
<p:tagLst xmlns:p="http://schemas.openxmlformats.org/presentationml/2006/main">
  <p:tag name="KSO_WM_TEMPLATE_CATEGORY" val="diagram"/>
  <p:tag name="KSO_WM_TEMPLATE_INDEX" val="774"/>
  <p:tag name="KSO_WM_TAG_VERSION" val="1.0"/>
  <p:tag name="KSO_WM_UNIT_TYPE" val="l_h_h_f"/>
  <p:tag name="KSO_WM_UNIT_INDEX" val="1_1_1_1"/>
  <p:tag name="KSO_WM_UNIT_ID" val="diagram774_3*l_h_h_f*1_1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25.xml><?xml version="1.0" encoding="utf-8"?>
<p:tagLst xmlns:p="http://schemas.openxmlformats.org/presentationml/2006/main">
  <p:tag name="KSO_WM_TEMPLATE_CATEGORY" val="diagram"/>
  <p:tag name="KSO_WM_TEMPLATE_INDEX" val="783"/>
  <p:tag name="KSO_WM_TAG_VERSION" val="1.0"/>
  <p:tag name="KSO_WM_UNIT_TYPE" val="l_i"/>
  <p:tag name="KSO_WM_UNIT_INDEX" val="1_4"/>
  <p:tag name="KSO_WM_UNIT_ID" val="diagram783_1*l_i*1_4"/>
  <p:tag name="KSO_WM_UNIT_CLEAR" val="1"/>
  <p:tag name="KSO_WM_UNIT_LAYERLEVEL" val="1_1"/>
  <p:tag name="KSO_WM_BEAUTIFY_FLAG" val="#wm#"/>
  <p:tag name="KSO_WM_DIAGRAM_GROUP_CODE" val="l1-1"/>
  <p:tag name="KSO_WM_UNIT_FILL_FORE_SCHEMECOLOR_INDEX" val="14"/>
  <p:tag name="KSO_WM_UNIT_FILL_TYPE" val="1"/>
</p:tagLst>
</file>

<file path=ppt/tags/tag26.xml><?xml version="1.0" encoding="utf-8"?>
<p:tagLst xmlns:p="http://schemas.openxmlformats.org/presentationml/2006/main">
  <p:tag name="KSO_WM_TEMPLATE_CATEGORY" val="diagram"/>
  <p:tag name="KSO_WM_TEMPLATE_INDEX" val="783"/>
  <p:tag name="KSO_WM_TAG_VERSION" val="1.0"/>
  <p:tag name="KSO_WM_UNIT_TYPE" val="l_i"/>
  <p:tag name="KSO_WM_UNIT_INDEX" val="1_9"/>
  <p:tag name="KSO_WM_UNIT_ID" val="diagram783_1*l_i*1_9"/>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27.xml><?xml version="1.0" encoding="utf-8"?>
<p:tagLst xmlns:p="http://schemas.openxmlformats.org/presentationml/2006/main">
  <p:tag name="KSO_WM_TAG_VERSION" val="1.0"/>
  <p:tag name="KSO_WM_BEAUTIFY_FLAG" val="#wm#"/>
  <p:tag name="KSO_WM_UNIT_TYPE" val="i"/>
  <p:tag name="KSO_WM_UNIT_ID" val="diagram783_1*i*19"/>
  <p:tag name="KSO_WM_TEMPLATE_CATEGORY" val="diagram"/>
  <p:tag name="KSO_WM_TEMPLATE_INDEX" val="783"/>
  <p:tag name="KSO_WM_UNIT_INDEX" val="19"/>
</p:tagLst>
</file>

<file path=ppt/tags/tag28.xml><?xml version="1.0" encoding="utf-8"?>
<p:tagLst xmlns:p="http://schemas.openxmlformats.org/presentationml/2006/main">
  <p:tag name="KSO_WM_TEMPLATE_CATEGORY" val="diagram"/>
  <p:tag name="KSO_WM_TEMPLATE_INDEX" val="783"/>
  <p:tag name="KSO_WM_TAG_VERSION" val="1.0"/>
  <p:tag name="KSO_WM_UNIT_TYPE" val="l_i"/>
  <p:tag name="KSO_WM_UNIT_INDEX" val="1_10"/>
  <p:tag name="KSO_WM_UNIT_ID" val="diagram783_1*l_i*1_10"/>
  <p:tag name="KSO_WM_UNIT_CLEAR" val="1"/>
  <p:tag name="KSO_WM_UNIT_LAYERLEVEL" val="1_1"/>
  <p:tag name="KSO_WM_BEAUTIFY_FLAG" val="#wm#"/>
  <p:tag name="KSO_WM_DIAGRAM_GROUP_CODE" val="l1-1"/>
  <p:tag name="KSO_WM_UNIT_TEXT_FILL_FORE_SCHEMECOLOR_INDEX" val="2"/>
  <p:tag name="KSO_WM_UNIT_TEXT_FILL_TYPE" val="1"/>
</p:tagLst>
</file>

<file path=ppt/tags/tag29.xml><?xml version="1.0" encoding="utf-8"?>
<p:tagLst xmlns:p="http://schemas.openxmlformats.org/presentationml/2006/main">
  <p:tag name="KSO_WM_TEMPLATE_CATEGORY" val="diagram"/>
  <p:tag name="KSO_WM_TEMPLATE_INDEX" val="783"/>
  <p:tag name="KSO_WM_TAG_VERSION" val="1.0"/>
  <p:tag name="KSO_WM_UNIT_TYPE" val="l_i"/>
  <p:tag name="KSO_WM_UNIT_INDEX" val="1_11"/>
  <p:tag name="KSO_WM_UNIT_ID" val="diagram783_1*l_i*1_11"/>
  <p:tag name="KSO_WM_UNIT_CLEAR" val="1"/>
  <p:tag name="KSO_WM_UNIT_LAYERLEVEL" val="1_1"/>
  <p:tag name="KSO_WM_BEAUTIFY_FLAG" val="#wm#"/>
  <p:tag name="KSO_WM_DIAGRAM_GROUP_CODE" val="l1-1"/>
  <p:tag name="KSO_WM_UNIT_FILL_FORE_SCHEMECOLOR_INDEX" val="14"/>
  <p:tag name="KSO_WM_UNIT_FILL_TYPE" val="1"/>
</p:tagLst>
</file>

<file path=ppt/tags/tag3.xml><?xml version="1.0" encoding="utf-8"?>
<p:tagLst xmlns:p="http://schemas.openxmlformats.org/presentationml/2006/main">
  <p:tag name="KSO_WM_TEMPLATE_CATEGORY" val="diagram"/>
  <p:tag name="KSO_WM_TEMPLATE_INDEX" val="774"/>
  <p:tag name="KSO_WM_TAG_VERSION" val="1.0"/>
  <p:tag name="KSO_WM_UNIT_TYPE" val="l_i"/>
  <p:tag name="KSO_WM_UNIT_INDEX" val="1_2"/>
  <p:tag name="KSO_WM_UNIT_ID" val="diagram774_3*l_i*1_2"/>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30.xml><?xml version="1.0" encoding="utf-8"?>
<p:tagLst xmlns:p="http://schemas.openxmlformats.org/presentationml/2006/main">
  <p:tag name="KSO_WM_TAG_VERSION" val="1.0"/>
  <p:tag name="KSO_WM_BEAUTIFY_FLAG" val="#wm#"/>
  <p:tag name="KSO_WM_UNIT_TYPE" val="i"/>
  <p:tag name="KSO_WM_UNIT_ID" val="diagram783_1*i*24"/>
  <p:tag name="KSO_WM_TEMPLATE_CATEGORY" val="diagram"/>
  <p:tag name="KSO_WM_TEMPLATE_INDEX" val="783"/>
  <p:tag name="KSO_WM_UNIT_INDEX" val="24"/>
</p:tagLst>
</file>

<file path=ppt/tags/tag31.xml><?xml version="1.0" encoding="utf-8"?>
<p:tagLst xmlns:p="http://schemas.openxmlformats.org/presentationml/2006/main">
  <p:tag name="KSO_WM_TEMPLATE_CATEGORY" val="diagram"/>
  <p:tag name="KSO_WM_TEMPLATE_INDEX" val="783"/>
  <p:tag name="KSO_WM_TAG_VERSION" val="1.0"/>
  <p:tag name="KSO_WM_UNIT_TYPE" val="l_i"/>
  <p:tag name="KSO_WM_UNIT_INDEX" val="1_12"/>
  <p:tag name="KSO_WM_UNIT_ID" val="diagram783_1*l_i*1_12"/>
  <p:tag name="KSO_WM_UNIT_CLEAR" val="1"/>
  <p:tag name="KSO_WM_UNIT_LAYERLEVEL" val="1_1"/>
  <p:tag name="KSO_WM_BEAUTIFY_FLAG" val="#wm#"/>
  <p:tag name="KSO_WM_DIAGRAM_GROUP_CODE" val="l1-1"/>
  <p:tag name="KSO_WM_UNIT_LINE_FORE_SCHEMECOLOR_INDEX" val="13"/>
  <p:tag name="KSO_WM_UNIT_LINE_FILL_TYPE" val="2"/>
</p:tagLst>
</file>

<file path=ppt/tags/tag32.xml><?xml version="1.0" encoding="utf-8"?>
<p:tagLst xmlns:p="http://schemas.openxmlformats.org/presentationml/2006/main">
  <p:tag name="KSO_WM_TEMPLATE_CATEGORY" val="diagram"/>
  <p:tag name="KSO_WM_TEMPLATE_INDEX" val="783"/>
  <p:tag name="KSO_WM_TAG_VERSION" val="1.0"/>
  <p:tag name="KSO_WM_UNIT_TYPE" val="l_i"/>
  <p:tag name="KSO_WM_UNIT_INDEX" val="1_13"/>
  <p:tag name="KSO_WM_UNIT_ID" val="diagram783_1*l_i*1_13"/>
  <p:tag name="KSO_WM_UNIT_CLEAR" val="1"/>
  <p:tag name="KSO_WM_UNIT_LAYERLEVEL" val="1_1"/>
  <p:tag name="KSO_WM_BEAUTIFY_FLAG" val="#wm#"/>
  <p:tag name="KSO_WM_DIAGRAM_GROUP_CODE" val="l1-1"/>
  <p:tag name="KSO_WM_UNIT_LINE_FORE_SCHEMECOLOR_INDEX" val="13"/>
  <p:tag name="KSO_WM_UNIT_LINE_FILL_TYPE" val="2"/>
</p:tagLst>
</file>

<file path=ppt/tags/tag33.xml><?xml version="1.0" encoding="utf-8"?>
<p:tagLst xmlns:p="http://schemas.openxmlformats.org/presentationml/2006/main">
  <p:tag name="KSO_WM_TEMPLATE_CATEGORY" val="diagram"/>
  <p:tag name="KSO_WM_TEMPLATE_INDEX" val="783"/>
  <p:tag name="KSO_WM_TAG_VERSION" val="1.0"/>
  <p:tag name="KSO_WM_UNIT_TYPE" val="l_i"/>
  <p:tag name="KSO_WM_UNIT_INDEX" val="1_14"/>
  <p:tag name="KSO_WM_UNIT_ID" val="diagram783_1*l_i*1_14"/>
  <p:tag name="KSO_WM_UNIT_CLEAR" val="1"/>
  <p:tag name="KSO_WM_UNIT_LAYERLEVEL" val="1_1"/>
  <p:tag name="KSO_WM_BEAUTIFY_FLAG" val="#wm#"/>
  <p:tag name="KSO_WM_DIAGRAM_GROUP_CODE" val="l1-1"/>
  <p:tag name="KSO_WM_UNIT_LINE_FORE_SCHEMECOLOR_INDEX" val="13"/>
  <p:tag name="KSO_WM_UNIT_LINE_FILL_TYPE" val="2"/>
</p:tagLst>
</file>

<file path=ppt/tags/tag34.xml><?xml version="1.0" encoding="utf-8"?>
<p:tagLst xmlns:p="http://schemas.openxmlformats.org/presentationml/2006/main">
  <p:tag name="KSO_WM_TEMPLATE_CATEGORY" val="diagram"/>
  <p:tag name="KSO_WM_TEMPLATE_INDEX" val="783"/>
  <p:tag name="KSO_WM_TAG_VERSION" val="1.0"/>
  <p:tag name="KSO_WM_UNIT_TYPE" val="l_i"/>
  <p:tag name="KSO_WM_UNIT_INDEX" val="1_15"/>
  <p:tag name="KSO_WM_UNIT_ID" val="diagram783_1*l_i*1_15"/>
  <p:tag name="KSO_WM_UNIT_CLEAR" val="1"/>
  <p:tag name="KSO_WM_UNIT_LAYERLEVEL" val="1_1"/>
  <p:tag name="KSO_WM_BEAUTIFY_FLAG" val="#wm#"/>
  <p:tag name="KSO_WM_DIAGRAM_GROUP_CODE" val="l1-1"/>
  <p:tag name="KSO_WM_UNIT_LINE_FORE_SCHEMECOLOR_INDEX" val="13"/>
  <p:tag name="KSO_WM_UNIT_LINE_FILL_TYPE" val="2"/>
</p:tagLst>
</file>

<file path=ppt/tags/tag35.xml><?xml version="1.0" encoding="utf-8"?>
<p:tagLst xmlns:p="http://schemas.openxmlformats.org/presentationml/2006/main">
  <p:tag name="KSO_WM_TEMPLATE_CATEGORY" val="diagram"/>
  <p:tag name="KSO_WM_TEMPLATE_INDEX" val="783"/>
  <p:tag name="KSO_WM_TAG_VERSION" val="1.0"/>
  <p:tag name="KSO_WM_UNIT_TYPE" val="l_h_f"/>
  <p:tag name="KSO_WM_UNIT_INDEX" val="1_1_1"/>
  <p:tag name="KSO_WM_UNIT_ID" val="diagram783_1*l_h_f*1_1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36.xml><?xml version="1.0" encoding="utf-8"?>
<p:tagLst xmlns:p="http://schemas.openxmlformats.org/presentationml/2006/main">
  <p:tag name="KSO_WM_TEMPLATE_CATEGORY" val="diagram"/>
  <p:tag name="KSO_WM_TEMPLATE_INDEX" val="783"/>
  <p:tag name="KSO_WM_TAG_VERSION" val="1.0"/>
  <p:tag name="KSO_WM_UNIT_TYPE" val="l_h_a"/>
  <p:tag name="KSO_WM_UNIT_INDEX" val="1_1_1"/>
  <p:tag name="KSO_WM_UNIT_ID" val="diagram783_1*l_h_a*1_1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37.xml><?xml version="1.0" encoding="utf-8"?>
<p:tagLst xmlns:p="http://schemas.openxmlformats.org/presentationml/2006/main">
  <p:tag name="KSO_WM_TEMPLATE_CATEGORY" val="diagram"/>
  <p:tag name="KSO_WM_TEMPLATE_INDEX" val="783"/>
  <p:tag name="KSO_WM_TAG_VERSION" val="1.0"/>
  <p:tag name="KSO_WM_UNIT_TYPE" val="l_h_f"/>
  <p:tag name="KSO_WM_UNIT_INDEX" val="1_3_1"/>
  <p:tag name="KSO_WM_UNIT_ID" val="diagram783_1*l_h_f*1_3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38.xml><?xml version="1.0" encoding="utf-8"?>
<p:tagLst xmlns:p="http://schemas.openxmlformats.org/presentationml/2006/main">
  <p:tag name="KSO_WM_TEMPLATE_CATEGORY" val="diagram"/>
  <p:tag name="KSO_WM_TEMPLATE_INDEX" val="783"/>
  <p:tag name="KSO_WM_TAG_VERSION" val="1.0"/>
  <p:tag name="KSO_WM_UNIT_TYPE" val="l_h_a"/>
  <p:tag name="KSO_WM_UNIT_INDEX" val="1_3_1"/>
  <p:tag name="KSO_WM_UNIT_ID" val="diagram783_1*l_h_a*1_3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39.xml><?xml version="1.0" encoding="utf-8"?>
<p:tagLst xmlns:p="http://schemas.openxmlformats.org/presentationml/2006/main">
  <p:tag name="KSO_WM_TEMPLATE_CATEGORY" val="diagram"/>
  <p:tag name="KSO_WM_TEMPLATE_INDEX" val="783"/>
  <p:tag name="KSO_WM_TAG_VERSION" val="1.0"/>
  <p:tag name="KSO_WM_UNIT_TYPE" val="l_h_f"/>
  <p:tag name="KSO_WM_UNIT_INDEX" val="1_4_1"/>
  <p:tag name="KSO_WM_UNIT_ID" val="diagram783_1*l_h_f*1_4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4.xml><?xml version="1.0" encoding="utf-8"?>
<p:tagLst xmlns:p="http://schemas.openxmlformats.org/presentationml/2006/main">
  <p:tag name="KSO_WM_TEMPLATE_CATEGORY" val="diagram"/>
  <p:tag name="KSO_WM_TEMPLATE_INDEX" val="774"/>
  <p:tag name="KSO_WM_TAG_VERSION" val="1.0"/>
  <p:tag name="KSO_WM_UNIT_TYPE" val="l_i"/>
  <p:tag name="KSO_WM_UNIT_INDEX" val="1_3"/>
  <p:tag name="KSO_WM_UNIT_ID" val="diagram774_3*l_i*1_3"/>
  <p:tag name="KSO_WM_UNIT_CLEAR" val="1"/>
  <p:tag name="KSO_WM_UNIT_LAYERLEVEL" val="1_1"/>
  <p:tag name="KSO_WM_BEAUTIFY_FLAG" val="#wm#"/>
  <p:tag name="KSO_WM_DIAGRAM_GROUP_CODE" val="l1-1"/>
  <p:tag name="KSO_WM_UNIT_FILL_FORE_SCHEMECOLOR_INDEX" val="14"/>
  <p:tag name="KSO_WM_UNIT_FILL_TYPE" val="1"/>
</p:tagLst>
</file>

<file path=ppt/tags/tag40.xml><?xml version="1.0" encoding="utf-8"?>
<p:tagLst xmlns:p="http://schemas.openxmlformats.org/presentationml/2006/main">
  <p:tag name="KSO_WM_TEMPLATE_CATEGORY" val="diagram"/>
  <p:tag name="KSO_WM_TEMPLATE_INDEX" val="783"/>
  <p:tag name="KSO_WM_TAG_VERSION" val="1.0"/>
  <p:tag name="KSO_WM_UNIT_TYPE" val="l_h_a"/>
  <p:tag name="KSO_WM_UNIT_INDEX" val="1_4_1"/>
  <p:tag name="KSO_WM_UNIT_ID" val="diagram783_1*l_h_a*1_4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9"/>
  <p:tag name="KSO_WM_UNIT_TEXT_FILL_TYPE" val="1"/>
</p:tagLst>
</file>

<file path=ppt/tags/tag41.xml><?xml version="1.0" encoding="utf-8"?>
<p:tagLst xmlns:p="http://schemas.openxmlformats.org/presentationml/2006/main">
  <p:tag name="KSO_WM_TEMPLATE_CATEGORY" val="diagram"/>
  <p:tag name="KSO_WM_TEMPLATE_INDEX" val="783"/>
  <p:tag name="KSO_WM_TAG_VERSION" val="1.0"/>
  <p:tag name="KSO_WM_UNIT_TYPE" val="l_h_f"/>
  <p:tag name="KSO_WM_UNIT_INDEX" val="1_2_1"/>
  <p:tag name="KSO_WM_UNIT_ID" val="diagram783_1*l_h_f*1_2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42.xml><?xml version="1.0" encoding="utf-8"?>
<p:tagLst xmlns:p="http://schemas.openxmlformats.org/presentationml/2006/main">
  <p:tag name="KSO_WM_TEMPLATE_CATEGORY" val="diagram"/>
  <p:tag name="KSO_WM_TEMPLATE_INDEX" val="783"/>
  <p:tag name="KSO_WM_TAG_VERSION" val="1.0"/>
  <p:tag name="KSO_WM_UNIT_TYPE" val="l_h_a"/>
  <p:tag name="KSO_WM_UNIT_INDEX" val="1_2_1"/>
  <p:tag name="KSO_WM_UNIT_ID" val="diagram783_1*l_h_a*1_2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8"/>
  <p:tag name="KSO_WM_UNIT_TEXT_FILL_TYPE" val="1"/>
</p:tagLst>
</file>

<file path=ppt/tags/tag43.xml><?xml version="1.0" encoding="utf-8"?>
<p:tagLst xmlns:p="http://schemas.openxmlformats.org/presentationml/2006/main">
  <p:tag name="KSO_WM_TEMPLATE_CATEGORY" val="diagram"/>
  <p:tag name="KSO_WM_TEMPLATE_INDEX" val="783"/>
  <p:tag name="KSO_WM_TAG_VERSION" val="1.0"/>
  <p:tag name="KSO_WM_UNIT_TYPE" val="l_i"/>
  <p:tag name="KSO_WM_UNIT_INDEX" val="1_16"/>
  <p:tag name="KSO_WM_UNIT_ID" val="diagram783_1*l_i*1_16"/>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44.xml><?xml version="1.0" encoding="utf-8"?>
<p:tagLst xmlns:p="http://schemas.openxmlformats.org/presentationml/2006/main">
  <p:tag name="KSO_WM_TEMPLATE_CATEGORY" val="diagram"/>
  <p:tag name="KSO_WM_TEMPLATE_INDEX" val="783"/>
  <p:tag name="KSO_WM_TAG_VERSION" val="1.0"/>
  <p:tag name="KSO_WM_UNIT_TYPE" val="l_i"/>
  <p:tag name="KSO_WM_UNIT_INDEX" val="1_17"/>
  <p:tag name="KSO_WM_UNIT_ID" val="diagram783_1*l_i*1_17"/>
  <p:tag name="KSO_WM_UNIT_CLEAR" val="1"/>
  <p:tag name="KSO_WM_UNIT_LAYERLEVEL" val="1_1"/>
  <p:tag name="KSO_WM_BEAUTIFY_FLAG" val="#wm#"/>
  <p:tag name="KSO_WM_DIAGRAM_GROUP_CODE" val="l1-1"/>
  <p:tag name="KSO_WM_UNIT_FILL_FORE_SCHEMECOLOR_INDEX" val="8"/>
  <p:tag name="KSO_WM_UNIT_FILL_TYPE" val="1"/>
  <p:tag name="KSO_WM_UNIT_TEXT_FILL_FORE_SCHEMECOLOR_INDEX" val="2"/>
  <p:tag name="KSO_WM_UNIT_TEXT_FILL_TYPE" val="1"/>
</p:tagLst>
</file>

<file path=ppt/tags/tag45.xml><?xml version="1.0" encoding="utf-8"?>
<p:tagLst xmlns:p="http://schemas.openxmlformats.org/presentationml/2006/main">
  <p:tag name="KSO_WM_TEMPLATE_CATEGORY" val="diagram"/>
  <p:tag name="KSO_WM_TEMPLATE_INDEX" val="783"/>
  <p:tag name="KSO_WM_TAG_VERSION" val="1.0"/>
  <p:tag name="KSO_WM_UNIT_TYPE" val="l_i"/>
  <p:tag name="KSO_WM_UNIT_INDEX" val="1_18"/>
  <p:tag name="KSO_WM_UNIT_ID" val="diagram783_1*l_i*1_18"/>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2"/>
  <p:tag name="KSO_WM_UNIT_TEXT_FILL_TYPE" val="1"/>
</p:tagLst>
</file>

<file path=ppt/tags/tag46.xml><?xml version="1.0" encoding="utf-8"?>
<p:tagLst xmlns:p="http://schemas.openxmlformats.org/presentationml/2006/main">
  <p:tag name="KSO_WM_TEMPLATE_CATEGORY" val="diagram"/>
  <p:tag name="KSO_WM_TEMPLATE_INDEX" val="783"/>
  <p:tag name="KSO_WM_TAG_VERSION" val="1.0"/>
  <p:tag name="KSO_WM_UNIT_TYPE" val="l_i"/>
  <p:tag name="KSO_WM_UNIT_INDEX" val="1_19"/>
  <p:tag name="KSO_WM_UNIT_ID" val="diagram783_1*l_i*1_19"/>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2"/>
  <p:tag name="KSO_WM_UNIT_TEXT_FILL_TYPE" val="1"/>
</p:tagLst>
</file>

<file path=ppt/tags/tag47.xml><?xml version="1.0" encoding="utf-8"?>
<p:tagLst xmlns:p="http://schemas.openxmlformats.org/presentationml/2006/main">
  <p:tag name="KSO_WM_TEMPLATE_CATEGORY" val="diagram"/>
  <p:tag name="KSO_WM_TEMPLATE_INDEX" val="783"/>
  <p:tag name="KSO_WM_TAG_VERSION" val="1.0"/>
  <p:tag name="KSO_WM_UNIT_TYPE" val="l_i"/>
  <p:tag name="KSO_WM_UNIT_INDEX" val="1_20"/>
  <p:tag name="KSO_WM_UNIT_ID" val="diagram783_1*l_i*1_20"/>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48.xml><?xml version="1.0" encoding="utf-8"?>
<p:tagLst xmlns:p="http://schemas.openxmlformats.org/presentationml/2006/main">
  <p:tag name="KSO_WM_TAG_VERSION" val="1.0"/>
  <p:tag name="KSO_WM_BEAUTIFY_FLAG" val="#wm#"/>
  <p:tag name="KSO_WM_UNIT_TYPE" val="i"/>
  <p:tag name="KSO_WM_UNIT_ID" val="diagram783_1*i*55"/>
  <p:tag name="KSO_WM_TEMPLATE_CATEGORY" val="diagram"/>
  <p:tag name="KSO_WM_TEMPLATE_INDEX" val="783"/>
  <p:tag name="KSO_WM_UNIT_INDEX" val="55"/>
</p:tagLst>
</file>

<file path=ppt/tags/tag49.xml><?xml version="1.0" encoding="utf-8"?>
<p:tagLst xmlns:p="http://schemas.openxmlformats.org/presentationml/2006/main">
  <p:tag name="KSO_WM_TEMPLATE_CATEGORY" val="diagram"/>
  <p:tag name="KSO_WM_TEMPLATE_INDEX" val="783"/>
  <p:tag name="KSO_WM_TAG_VERSION" val="1.0"/>
  <p:tag name="KSO_WM_UNIT_TYPE" val="l_i"/>
  <p:tag name="KSO_WM_UNIT_INDEX" val="1_25"/>
  <p:tag name="KSO_WM_UNIT_ID" val="diagram783_1*l_i*1_25"/>
  <p:tag name="KSO_WM_UNIT_CLEAR" val="1"/>
  <p:tag name="KSO_WM_UNIT_LAYERLEVEL" val="1_1"/>
  <p:tag name="KSO_WM_BEAUTIFY_FLAG" val="#wm#"/>
  <p:tag name="KSO_WM_DIAGRAM_GROUP_CODE" val="l1-1"/>
  <p:tag name="KSO_WM_UNIT_LINE_FORE_SCHEMECOLOR_INDEX" val="13"/>
  <p:tag name="KSO_WM_UNIT_LINE_FILL_TYPE" val="2"/>
</p:tagLst>
</file>

<file path=ppt/tags/tag5.xml><?xml version="1.0" encoding="utf-8"?>
<p:tagLst xmlns:p="http://schemas.openxmlformats.org/presentationml/2006/main">
  <p:tag name="KSO_WM_TEMPLATE_CATEGORY" val="diagram"/>
  <p:tag name="KSO_WM_TEMPLATE_INDEX" val="774"/>
  <p:tag name="KSO_WM_TAG_VERSION" val="1.0"/>
  <p:tag name="KSO_WM_UNIT_TYPE" val="l_h_h_f"/>
  <p:tag name="KSO_WM_UNIT_INDEX" val="1_1_1_1"/>
  <p:tag name="KSO_WM_UNIT_ID" val="diagram774_3*l_h_h_f*1_1_1_1"/>
  <p:tag name="KSO_WM_UNIT_CLEAR" val="1"/>
  <p:tag name="KSO_WM_UNIT_LAYERLEVEL" val="1_1_1_1"/>
  <p:tag name="KSO_WM_UNIT_VALUE" val="12"/>
  <p:tag name="KSO_WM_UNIT_HIGHLIGHT" val="0"/>
  <p:tag name="KSO_WM_UNIT_COMPATIBLE" val="0"/>
  <p:tag name="KSO_WM_BEAUTIFY_FLAG" val="#wm#"/>
  <p:tag name="KSO_WM_UNIT_PRESET_TEXT_INDEX" val="4"/>
  <p:tag name="KSO_WM_UNIT_PRESET_TEXT_LEN" val="20"/>
  <p:tag name="KSO_WM_DIAGRAM_GROUP_CODE" val="l1-1"/>
  <p:tag name="KSO_WM_UNIT_TEXT_FILL_FORE_SCHEMECOLOR_INDEX" val="13"/>
  <p:tag name="KSO_WM_UNIT_TEXT_FILL_TYPE" val="1"/>
</p:tagLst>
</file>

<file path=ppt/tags/tag50.xml><?xml version="1.0" encoding="utf-8"?>
<p:tagLst xmlns:p="http://schemas.openxmlformats.org/presentationml/2006/main">
  <p:tag name="KSO_WM_TEMPLATE_CATEGORY" val="diagram"/>
  <p:tag name="KSO_WM_TEMPLATE_INDEX" val="783"/>
  <p:tag name="KSO_WM_TAG_VERSION" val="1.0"/>
  <p:tag name="KSO_WM_UNIT_TYPE" val="l_i"/>
  <p:tag name="KSO_WM_UNIT_INDEX" val="1_26"/>
  <p:tag name="KSO_WM_UNIT_ID" val="diagram783_1*l_i*1_26"/>
  <p:tag name="KSO_WM_UNIT_CLEAR" val="1"/>
  <p:tag name="KSO_WM_UNIT_LAYERLEVEL" val="1_1"/>
  <p:tag name="KSO_WM_BEAUTIFY_FLAG" val="#wm#"/>
  <p:tag name="KSO_WM_DIAGRAM_GROUP_CODE" val="l1-1"/>
  <p:tag name="KSO_WM_UNIT_LINE_FORE_SCHEMECOLOR_INDEX" val="13"/>
  <p:tag name="KSO_WM_UNIT_LINE_FILL_TYPE" val="2"/>
</p:tagLst>
</file>

<file path=ppt/tags/tag51.xml><?xml version="1.0" encoding="utf-8"?>
<p:tagLst xmlns:p="http://schemas.openxmlformats.org/presentationml/2006/main">
  <p:tag name="KSO_WM_TEMPLATE_CATEGORY" val="diagram"/>
  <p:tag name="KSO_WM_TEMPLATE_INDEX" val="783"/>
  <p:tag name="KSO_WM_TAG_VERSION" val="1.0"/>
  <p:tag name="KSO_WM_UNIT_TYPE" val="l_i"/>
  <p:tag name="KSO_WM_UNIT_INDEX" val="1_27"/>
  <p:tag name="KSO_WM_UNIT_ID" val="diagram783_1*l_i*1_27"/>
  <p:tag name="KSO_WM_UNIT_CLEAR" val="1"/>
  <p:tag name="KSO_WM_UNIT_LAYERLEVEL" val="1_1"/>
  <p:tag name="KSO_WM_BEAUTIFY_FLAG" val="#wm#"/>
  <p:tag name="KSO_WM_DIAGRAM_GROUP_CODE" val="l1-1"/>
  <p:tag name="KSO_WM_UNIT_LINE_FORE_SCHEMECOLOR_INDEX" val="13"/>
  <p:tag name="KSO_WM_UNIT_LINE_FILL_TYPE" val="2"/>
</p:tagLst>
</file>

<file path=ppt/tags/tag52.xml><?xml version="1.0" encoding="utf-8"?>
<p:tagLst xmlns:p="http://schemas.openxmlformats.org/presentationml/2006/main">
  <p:tag name="KSO_WM_TEMPLATE_CATEGORY" val="diagram"/>
  <p:tag name="KSO_WM_TEMPLATE_INDEX" val="783"/>
  <p:tag name="KSO_WM_TAG_VERSION" val="1.0"/>
  <p:tag name="KSO_WM_UNIT_TYPE" val="l_h_f"/>
  <p:tag name="KSO_WM_UNIT_INDEX" val="1_5_1"/>
  <p:tag name="KSO_WM_UNIT_ID" val="diagram783_1*l_h_f*1_5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53.xml><?xml version="1.0" encoding="utf-8"?>
<p:tagLst xmlns:p="http://schemas.openxmlformats.org/presentationml/2006/main">
  <p:tag name="KSO_WM_TEMPLATE_CATEGORY" val="diagram"/>
  <p:tag name="KSO_WM_TEMPLATE_INDEX" val="783"/>
  <p:tag name="KSO_WM_TAG_VERSION" val="1.0"/>
  <p:tag name="KSO_WM_UNIT_TYPE" val="l_h_a"/>
  <p:tag name="KSO_WM_UNIT_INDEX" val="1_5_1"/>
  <p:tag name="KSO_WM_UNIT_ID" val="diagram783_1*l_h_a*1_5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7"/>
  <p:tag name="KSO_WM_UNIT_TEXT_FILL_TYPE" val="1"/>
</p:tagLst>
</file>

<file path=ppt/tags/tag54.xml><?xml version="1.0" encoding="utf-8"?>
<p:tagLst xmlns:p="http://schemas.openxmlformats.org/presentationml/2006/main">
  <p:tag name="KSO_WM_TAG_VERSION" val="1.0"/>
  <p:tag name="KSO_WM_BEAUTIFY_FLAG" val="#wm#"/>
  <p:tag name="KSO_WM_UNIT_TYPE" val="i"/>
  <p:tag name="KSO_WM_UNIT_ID" val="diagram783_1*i*64"/>
  <p:tag name="KSO_WM_TEMPLATE_CATEGORY" val="diagram"/>
  <p:tag name="KSO_WM_TEMPLATE_INDEX" val="783"/>
  <p:tag name="KSO_WM_UNIT_INDEX" val="64"/>
</p:tagLst>
</file>

<file path=ppt/tags/tag55.xml><?xml version="1.0" encoding="utf-8"?>
<p:tagLst xmlns:p="http://schemas.openxmlformats.org/presentationml/2006/main">
  <p:tag name="KSO_WM_TEMPLATE_CATEGORY" val="diagram"/>
  <p:tag name="KSO_WM_TEMPLATE_INDEX" val="783"/>
  <p:tag name="KSO_WM_TAG_VERSION" val="1.0"/>
  <p:tag name="KSO_WM_UNIT_TYPE" val="l_i"/>
  <p:tag name="KSO_WM_UNIT_INDEX" val="1_28"/>
  <p:tag name="KSO_WM_UNIT_ID" val="diagram783_1*l_i*1_28"/>
  <p:tag name="KSO_WM_UNIT_CLEAR" val="1"/>
  <p:tag name="KSO_WM_UNIT_LAYERLEVEL" val="1_1"/>
  <p:tag name="KSO_WM_BEAUTIFY_FLAG" val="#wm#"/>
  <p:tag name="KSO_WM_DIAGRAM_GROUP_CODE" val="l1-1"/>
  <p:tag name="KSO_WM_UNIT_LINE_FORE_SCHEMECOLOR_INDEX" val="13"/>
  <p:tag name="KSO_WM_UNIT_LINE_FILL_TYPE" val="2"/>
</p:tagLst>
</file>

<file path=ppt/tags/tag56.xml><?xml version="1.0" encoding="utf-8"?>
<p:tagLst xmlns:p="http://schemas.openxmlformats.org/presentationml/2006/main">
  <p:tag name="KSO_WM_TEMPLATE_CATEGORY" val="diagram"/>
  <p:tag name="KSO_WM_TEMPLATE_INDEX" val="783"/>
  <p:tag name="KSO_WM_TAG_VERSION" val="1.0"/>
  <p:tag name="KSO_WM_UNIT_TYPE" val="l_i"/>
  <p:tag name="KSO_WM_UNIT_INDEX" val="1_29"/>
  <p:tag name="KSO_WM_UNIT_ID" val="diagram783_1*l_i*1_29"/>
  <p:tag name="KSO_WM_UNIT_CLEAR" val="1"/>
  <p:tag name="KSO_WM_UNIT_LAYERLEVEL" val="1_1"/>
  <p:tag name="KSO_WM_BEAUTIFY_FLAG" val="#wm#"/>
  <p:tag name="KSO_WM_DIAGRAM_GROUP_CODE" val="l1-1"/>
  <p:tag name="KSO_WM_UNIT_LINE_FORE_SCHEMECOLOR_INDEX" val="13"/>
  <p:tag name="KSO_WM_UNIT_LINE_FILL_TYPE" val="2"/>
</p:tagLst>
</file>

<file path=ppt/tags/tag57.xml><?xml version="1.0" encoding="utf-8"?>
<p:tagLst xmlns:p="http://schemas.openxmlformats.org/presentationml/2006/main">
  <p:tag name="KSO_WM_TEMPLATE_CATEGORY" val="diagram"/>
  <p:tag name="KSO_WM_TEMPLATE_INDEX" val="783"/>
  <p:tag name="KSO_WM_TAG_VERSION" val="1.0"/>
  <p:tag name="KSO_WM_UNIT_TYPE" val="l_i"/>
  <p:tag name="KSO_WM_UNIT_INDEX" val="1_30"/>
  <p:tag name="KSO_WM_UNIT_ID" val="diagram783_1*l_i*1_30"/>
  <p:tag name="KSO_WM_UNIT_CLEAR" val="1"/>
  <p:tag name="KSO_WM_UNIT_LAYERLEVEL" val="1_1"/>
  <p:tag name="KSO_WM_BEAUTIFY_FLAG" val="#wm#"/>
  <p:tag name="KSO_WM_DIAGRAM_GROUP_CODE" val="l1-1"/>
  <p:tag name="KSO_WM_UNIT_LINE_FORE_SCHEMECOLOR_INDEX" val="13"/>
  <p:tag name="KSO_WM_UNIT_LINE_FILL_TYPE" val="2"/>
</p:tagLst>
</file>

<file path=ppt/tags/tag58.xml><?xml version="1.0" encoding="utf-8"?>
<p:tagLst xmlns:p="http://schemas.openxmlformats.org/presentationml/2006/main">
  <p:tag name="KSO_WM_TEMPLATE_CATEGORY" val="diagram"/>
  <p:tag name="KSO_WM_TEMPLATE_INDEX" val="783"/>
  <p:tag name="KSO_WM_TAG_VERSION" val="1.0"/>
  <p:tag name="KSO_WM_UNIT_TYPE" val="l_i"/>
  <p:tag name="KSO_WM_UNIT_INDEX" val="1_31"/>
  <p:tag name="KSO_WM_UNIT_ID" val="diagram783_1*l_i*1_31"/>
  <p:tag name="KSO_WM_UNIT_CLEAR" val="1"/>
  <p:tag name="KSO_WM_UNIT_LAYERLEVEL" val="1_1"/>
  <p:tag name="KSO_WM_BEAUTIFY_FLAG" val="#wm#"/>
  <p:tag name="KSO_WM_DIAGRAM_GROUP_CODE" val="l1-1"/>
  <p:tag name="KSO_WM_UNIT_LINE_FORE_SCHEMECOLOR_INDEX" val="13"/>
  <p:tag name="KSO_WM_UNIT_LINE_FILL_TYPE" val="2"/>
</p:tagLst>
</file>

<file path=ppt/tags/tag59.xml><?xml version="1.0" encoding="utf-8"?>
<p:tagLst xmlns:p="http://schemas.openxmlformats.org/presentationml/2006/main">
  <p:tag name="KSO_WM_TAG_VERSION" val="1.0"/>
  <p:tag name="KSO_WM_BEAUTIFY_FLAG" val="#wm#"/>
  <p:tag name="KSO_WM_UNIT_TYPE" val="i"/>
  <p:tag name="KSO_WM_UNIT_ID" val="diagram783_1*i*72"/>
  <p:tag name="KSO_WM_TEMPLATE_CATEGORY" val="diagram"/>
  <p:tag name="KSO_WM_TEMPLATE_INDEX" val="783"/>
  <p:tag name="KSO_WM_UNIT_INDEX" val="72"/>
</p:tagLst>
</file>

<file path=ppt/tags/tag6.xml><?xml version="1.0" encoding="utf-8"?>
<p:tagLst xmlns:p="http://schemas.openxmlformats.org/presentationml/2006/main">
  <p:tag name="KSO_WM_TEMPLATE_CATEGORY" val="diagram"/>
  <p:tag name="KSO_WM_TEMPLATE_INDEX" val="774"/>
  <p:tag name="KSO_WM_TAG_VERSION" val="1.0"/>
  <p:tag name="KSO_WM_UNIT_TYPE" val="l_h_h_a"/>
  <p:tag name="KSO_WM_UNIT_INDEX" val="1_1_1_1"/>
  <p:tag name="KSO_WM_UNIT_ID" val="diagram774_3*l_h_h_a*1_1_1_1"/>
  <p:tag name="KSO_WM_UNIT_CLEAR" val="1"/>
  <p:tag name="KSO_WM_UNIT_LAYERLEVEL" val="1_1_1_1"/>
  <p:tag name="KSO_WM_UNIT_VALUE" val="4"/>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60.xml><?xml version="1.0" encoding="utf-8"?>
<p:tagLst xmlns:p="http://schemas.openxmlformats.org/presentationml/2006/main">
  <p:tag name="KSO_WM_TEMPLATE_CATEGORY" val="diagram"/>
  <p:tag name="KSO_WM_TEMPLATE_INDEX" val="783"/>
  <p:tag name="KSO_WM_TAG_VERSION" val="1.0"/>
  <p:tag name="KSO_WM_UNIT_TYPE" val="l_i"/>
  <p:tag name="KSO_WM_UNIT_INDEX" val="1_32"/>
  <p:tag name="KSO_WM_UNIT_ID" val="diagram783_1*l_i*1_32"/>
  <p:tag name="KSO_WM_UNIT_CLEAR" val="1"/>
  <p:tag name="KSO_WM_UNIT_LAYERLEVEL" val="1_1"/>
  <p:tag name="KSO_WM_BEAUTIFY_FLAG" val="#wm#"/>
  <p:tag name="KSO_WM_DIAGRAM_GROUP_CODE" val="l1-1"/>
  <p:tag name="KSO_WM_UNIT_LINE_FORE_SCHEMECOLOR_INDEX" val="13"/>
  <p:tag name="KSO_WM_UNIT_LINE_FILL_TYPE" val="2"/>
</p:tagLst>
</file>

<file path=ppt/tags/tag61.xml><?xml version="1.0" encoding="utf-8"?>
<p:tagLst xmlns:p="http://schemas.openxmlformats.org/presentationml/2006/main">
  <p:tag name="KSO_WM_TEMPLATE_CATEGORY" val="diagram"/>
  <p:tag name="KSO_WM_TEMPLATE_INDEX" val="783"/>
  <p:tag name="KSO_WM_TAG_VERSION" val="1.0"/>
  <p:tag name="KSO_WM_UNIT_TYPE" val="l_i"/>
  <p:tag name="KSO_WM_UNIT_INDEX" val="1_33"/>
  <p:tag name="KSO_WM_UNIT_ID" val="diagram783_1*l_i*1_33"/>
  <p:tag name="KSO_WM_UNIT_CLEAR" val="1"/>
  <p:tag name="KSO_WM_UNIT_LAYERLEVEL" val="1_1"/>
  <p:tag name="KSO_WM_BEAUTIFY_FLAG" val="#wm#"/>
  <p:tag name="KSO_WM_DIAGRAM_GROUP_CODE" val="l1-1"/>
  <p:tag name="KSO_WM_UNIT_LINE_FORE_SCHEMECOLOR_INDEX" val="13"/>
  <p:tag name="KSO_WM_UNIT_LINE_FILL_TYPE" val="2"/>
</p:tagLst>
</file>

<file path=ppt/tags/tag62.xml><?xml version="1.0" encoding="utf-8"?>
<p:tagLst xmlns:p="http://schemas.openxmlformats.org/presentationml/2006/main">
  <p:tag name="KSO_WM_TEMPLATE_CATEGORY" val="diagram"/>
  <p:tag name="KSO_WM_TEMPLATE_INDEX" val="783"/>
  <p:tag name="KSO_WM_TAG_VERSION" val="1.0"/>
  <p:tag name="KSO_WM_UNIT_TYPE" val="l_i"/>
  <p:tag name="KSO_WM_UNIT_INDEX" val="1_34"/>
  <p:tag name="KSO_WM_UNIT_ID" val="diagram783_1*l_i*1_34"/>
  <p:tag name="KSO_WM_UNIT_CLEAR" val="1"/>
  <p:tag name="KSO_WM_UNIT_LAYERLEVEL" val="1_1"/>
  <p:tag name="KSO_WM_BEAUTIFY_FLAG" val="#wm#"/>
  <p:tag name="KSO_WM_DIAGRAM_GROUP_CODE" val="l1-1"/>
  <p:tag name="KSO_WM_UNIT_LINE_FORE_SCHEMECOLOR_INDEX" val="13"/>
  <p:tag name="KSO_WM_UNIT_LINE_FILL_TYPE" val="2"/>
</p:tagLst>
</file>

<file path=ppt/tags/tag63.xml><?xml version="1.0" encoding="utf-8"?>
<p:tagLst xmlns:p="http://schemas.openxmlformats.org/presentationml/2006/main">
  <p:tag name="KSO_WM_TEMPLATE_CATEGORY" val="diagram"/>
  <p:tag name="KSO_WM_TEMPLATE_INDEX" val="783"/>
  <p:tag name="KSO_WM_TAG_VERSION" val="1.0"/>
  <p:tag name="KSO_WM_UNIT_TYPE" val="l_h_f"/>
  <p:tag name="KSO_WM_UNIT_INDEX" val="1_6_1"/>
  <p:tag name="KSO_WM_UNIT_ID" val="diagram783_1*l_h_f*1_6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64.xml><?xml version="1.0" encoding="utf-8"?>
<p:tagLst xmlns:p="http://schemas.openxmlformats.org/presentationml/2006/main">
  <p:tag name="KSO_WM_TEMPLATE_CATEGORY" val="diagram"/>
  <p:tag name="KSO_WM_TEMPLATE_INDEX" val="783"/>
  <p:tag name="KSO_WM_TAG_VERSION" val="1.0"/>
  <p:tag name="KSO_WM_UNIT_TYPE" val="l_h_a"/>
  <p:tag name="KSO_WM_UNIT_INDEX" val="1_6_1"/>
  <p:tag name="KSO_WM_UNIT_ID" val="diagram783_1*l_h_a*1_6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10"/>
  <p:tag name="KSO_WM_UNIT_TEXT_FILL_TYPE" val="1"/>
</p:tagLst>
</file>

<file path=ppt/tags/tag65.xml><?xml version="1.0" encoding="utf-8"?>
<p:tagLst xmlns:p="http://schemas.openxmlformats.org/presentationml/2006/main">
  <p:tag name="KSO_WM_TEMPLATE_CATEGORY" val="diagram"/>
  <p:tag name="KSO_WM_TEMPLATE_INDEX" val="783"/>
  <p:tag name="KSO_WM_TAG_VERSION" val="1.0"/>
  <p:tag name="KSO_WM_UNIT_TYPE" val="l_i"/>
  <p:tag name="KSO_WM_UNIT_INDEX" val="1_4"/>
  <p:tag name="KSO_WM_UNIT_ID" val="diagram783_1*l_i*1_4"/>
  <p:tag name="KSO_WM_UNIT_CLEAR" val="1"/>
  <p:tag name="KSO_WM_UNIT_LAYERLEVEL" val="1_1"/>
  <p:tag name="KSO_WM_BEAUTIFY_FLAG" val="#wm#"/>
  <p:tag name="KSO_WM_DIAGRAM_GROUP_CODE" val="l1-1"/>
  <p:tag name="KSO_WM_UNIT_FILL_FORE_SCHEMECOLOR_INDEX" val="14"/>
  <p:tag name="KSO_WM_UNIT_FILL_TYPE" val="1"/>
</p:tagLst>
</file>

<file path=ppt/tags/tag66.xml><?xml version="1.0" encoding="utf-8"?>
<p:tagLst xmlns:p="http://schemas.openxmlformats.org/presentationml/2006/main">
  <p:tag name="KSO_WM_TEMPLATE_CATEGORY" val="diagram"/>
  <p:tag name="KSO_WM_TEMPLATE_INDEX" val="783"/>
  <p:tag name="KSO_WM_TAG_VERSION" val="1.0"/>
  <p:tag name="KSO_WM_UNIT_TYPE" val="l_i"/>
  <p:tag name="KSO_WM_UNIT_INDEX" val="1_9"/>
  <p:tag name="KSO_WM_UNIT_ID" val="diagram783_1*l_i*1_9"/>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67.xml><?xml version="1.0" encoding="utf-8"?>
<p:tagLst xmlns:p="http://schemas.openxmlformats.org/presentationml/2006/main">
  <p:tag name="KSO_WM_TAG_VERSION" val="1.0"/>
  <p:tag name="KSO_WM_BEAUTIFY_FLAG" val="#wm#"/>
  <p:tag name="KSO_WM_UNIT_TYPE" val="i"/>
  <p:tag name="KSO_WM_UNIT_ID" val="diagram783_1*i*19"/>
  <p:tag name="KSO_WM_TEMPLATE_CATEGORY" val="diagram"/>
  <p:tag name="KSO_WM_TEMPLATE_INDEX" val="783"/>
  <p:tag name="KSO_WM_UNIT_INDEX" val="19"/>
</p:tagLst>
</file>

<file path=ppt/tags/tag68.xml><?xml version="1.0" encoding="utf-8"?>
<p:tagLst xmlns:p="http://schemas.openxmlformats.org/presentationml/2006/main">
  <p:tag name="KSO_WM_TEMPLATE_CATEGORY" val="diagram"/>
  <p:tag name="KSO_WM_TEMPLATE_INDEX" val="783"/>
  <p:tag name="KSO_WM_TAG_VERSION" val="1.0"/>
  <p:tag name="KSO_WM_UNIT_TYPE" val="l_i"/>
  <p:tag name="KSO_WM_UNIT_INDEX" val="1_10"/>
  <p:tag name="KSO_WM_UNIT_ID" val="diagram783_1*l_i*1_10"/>
  <p:tag name="KSO_WM_UNIT_CLEAR" val="1"/>
  <p:tag name="KSO_WM_UNIT_LAYERLEVEL" val="1_1"/>
  <p:tag name="KSO_WM_BEAUTIFY_FLAG" val="#wm#"/>
  <p:tag name="KSO_WM_DIAGRAM_GROUP_CODE" val="l1-1"/>
  <p:tag name="KSO_WM_UNIT_TEXT_FILL_FORE_SCHEMECOLOR_INDEX" val="2"/>
  <p:tag name="KSO_WM_UNIT_TEXT_FILL_TYPE" val="1"/>
</p:tagLst>
</file>

<file path=ppt/tags/tag69.xml><?xml version="1.0" encoding="utf-8"?>
<p:tagLst xmlns:p="http://schemas.openxmlformats.org/presentationml/2006/main">
  <p:tag name="KSO_WM_TEMPLATE_CATEGORY" val="diagram"/>
  <p:tag name="KSO_WM_TEMPLATE_INDEX" val="783"/>
  <p:tag name="KSO_WM_TAG_VERSION" val="1.0"/>
  <p:tag name="KSO_WM_UNIT_TYPE" val="l_i"/>
  <p:tag name="KSO_WM_UNIT_INDEX" val="1_11"/>
  <p:tag name="KSO_WM_UNIT_ID" val="diagram783_1*l_i*1_11"/>
  <p:tag name="KSO_WM_UNIT_CLEAR" val="1"/>
  <p:tag name="KSO_WM_UNIT_LAYERLEVEL" val="1_1"/>
  <p:tag name="KSO_WM_BEAUTIFY_FLAG" val="#wm#"/>
  <p:tag name="KSO_WM_DIAGRAM_GROUP_CODE" val="l1-1"/>
  <p:tag name="KSO_WM_UNIT_FILL_FORE_SCHEMECOLOR_INDEX" val="14"/>
  <p:tag name="KSO_WM_UNIT_FILL_TYPE" val="1"/>
</p:tagLst>
</file>

<file path=ppt/tags/tag7.xml><?xml version="1.0" encoding="utf-8"?>
<p:tagLst xmlns:p="http://schemas.openxmlformats.org/presentationml/2006/main">
  <p:tag name="KSO_WM_TEMPLATE_CATEGORY" val="diagram"/>
  <p:tag name="KSO_WM_TEMPLATE_INDEX" val="774"/>
  <p:tag name="KSO_WM_TAG_VERSION" val="1.0"/>
  <p:tag name="KSO_WM_UNIT_TYPE" val="l_i"/>
  <p:tag name="KSO_WM_UNIT_INDEX" val="1_4"/>
  <p:tag name="KSO_WM_UNIT_ID" val="diagram774_3*l_i*1_4"/>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70.xml><?xml version="1.0" encoding="utf-8"?>
<p:tagLst xmlns:p="http://schemas.openxmlformats.org/presentationml/2006/main">
  <p:tag name="KSO_WM_TAG_VERSION" val="1.0"/>
  <p:tag name="KSO_WM_BEAUTIFY_FLAG" val="#wm#"/>
  <p:tag name="KSO_WM_UNIT_TYPE" val="i"/>
  <p:tag name="KSO_WM_UNIT_ID" val="diagram783_1*i*24"/>
  <p:tag name="KSO_WM_TEMPLATE_CATEGORY" val="diagram"/>
  <p:tag name="KSO_WM_TEMPLATE_INDEX" val="783"/>
  <p:tag name="KSO_WM_UNIT_INDEX" val="24"/>
</p:tagLst>
</file>

<file path=ppt/tags/tag71.xml><?xml version="1.0" encoding="utf-8"?>
<p:tagLst xmlns:p="http://schemas.openxmlformats.org/presentationml/2006/main">
  <p:tag name="KSO_WM_TEMPLATE_CATEGORY" val="diagram"/>
  <p:tag name="KSO_WM_TEMPLATE_INDEX" val="783"/>
  <p:tag name="KSO_WM_TAG_VERSION" val="1.0"/>
  <p:tag name="KSO_WM_UNIT_TYPE" val="l_i"/>
  <p:tag name="KSO_WM_UNIT_INDEX" val="1_12"/>
  <p:tag name="KSO_WM_UNIT_ID" val="diagram783_1*l_i*1_12"/>
  <p:tag name="KSO_WM_UNIT_CLEAR" val="1"/>
  <p:tag name="KSO_WM_UNIT_LAYERLEVEL" val="1_1"/>
  <p:tag name="KSO_WM_BEAUTIFY_FLAG" val="#wm#"/>
  <p:tag name="KSO_WM_DIAGRAM_GROUP_CODE" val="l1-1"/>
  <p:tag name="KSO_WM_UNIT_LINE_FORE_SCHEMECOLOR_INDEX" val="13"/>
  <p:tag name="KSO_WM_UNIT_LINE_FILL_TYPE" val="2"/>
</p:tagLst>
</file>

<file path=ppt/tags/tag72.xml><?xml version="1.0" encoding="utf-8"?>
<p:tagLst xmlns:p="http://schemas.openxmlformats.org/presentationml/2006/main">
  <p:tag name="KSO_WM_TEMPLATE_CATEGORY" val="diagram"/>
  <p:tag name="KSO_WM_TEMPLATE_INDEX" val="783"/>
  <p:tag name="KSO_WM_TAG_VERSION" val="1.0"/>
  <p:tag name="KSO_WM_UNIT_TYPE" val="l_i"/>
  <p:tag name="KSO_WM_UNIT_INDEX" val="1_13"/>
  <p:tag name="KSO_WM_UNIT_ID" val="diagram783_1*l_i*1_13"/>
  <p:tag name="KSO_WM_UNIT_CLEAR" val="1"/>
  <p:tag name="KSO_WM_UNIT_LAYERLEVEL" val="1_1"/>
  <p:tag name="KSO_WM_BEAUTIFY_FLAG" val="#wm#"/>
  <p:tag name="KSO_WM_DIAGRAM_GROUP_CODE" val="l1-1"/>
  <p:tag name="KSO_WM_UNIT_LINE_FORE_SCHEMECOLOR_INDEX" val="13"/>
  <p:tag name="KSO_WM_UNIT_LINE_FILL_TYPE" val="2"/>
</p:tagLst>
</file>

<file path=ppt/tags/tag73.xml><?xml version="1.0" encoding="utf-8"?>
<p:tagLst xmlns:p="http://schemas.openxmlformats.org/presentationml/2006/main">
  <p:tag name="KSO_WM_TEMPLATE_CATEGORY" val="diagram"/>
  <p:tag name="KSO_WM_TEMPLATE_INDEX" val="783"/>
  <p:tag name="KSO_WM_TAG_VERSION" val="1.0"/>
  <p:tag name="KSO_WM_UNIT_TYPE" val="l_i"/>
  <p:tag name="KSO_WM_UNIT_INDEX" val="1_14"/>
  <p:tag name="KSO_WM_UNIT_ID" val="diagram783_1*l_i*1_14"/>
  <p:tag name="KSO_WM_UNIT_CLEAR" val="1"/>
  <p:tag name="KSO_WM_UNIT_LAYERLEVEL" val="1_1"/>
  <p:tag name="KSO_WM_BEAUTIFY_FLAG" val="#wm#"/>
  <p:tag name="KSO_WM_DIAGRAM_GROUP_CODE" val="l1-1"/>
  <p:tag name="KSO_WM_UNIT_LINE_FORE_SCHEMECOLOR_INDEX" val="13"/>
  <p:tag name="KSO_WM_UNIT_LINE_FILL_TYPE" val="2"/>
</p:tagLst>
</file>

<file path=ppt/tags/tag74.xml><?xml version="1.0" encoding="utf-8"?>
<p:tagLst xmlns:p="http://schemas.openxmlformats.org/presentationml/2006/main">
  <p:tag name="KSO_WM_TEMPLATE_CATEGORY" val="diagram"/>
  <p:tag name="KSO_WM_TEMPLATE_INDEX" val="783"/>
  <p:tag name="KSO_WM_TAG_VERSION" val="1.0"/>
  <p:tag name="KSO_WM_UNIT_TYPE" val="l_i"/>
  <p:tag name="KSO_WM_UNIT_INDEX" val="1_15"/>
  <p:tag name="KSO_WM_UNIT_ID" val="diagram783_1*l_i*1_15"/>
  <p:tag name="KSO_WM_UNIT_CLEAR" val="1"/>
  <p:tag name="KSO_WM_UNIT_LAYERLEVEL" val="1_1"/>
  <p:tag name="KSO_WM_BEAUTIFY_FLAG" val="#wm#"/>
  <p:tag name="KSO_WM_DIAGRAM_GROUP_CODE" val="l1-1"/>
  <p:tag name="KSO_WM_UNIT_LINE_FORE_SCHEMECOLOR_INDEX" val="13"/>
  <p:tag name="KSO_WM_UNIT_LINE_FILL_TYPE" val="2"/>
</p:tagLst>
</file>

<file path=ppt/tags/tag75.xml><?xml version="1.0" encoding="utf-8"?>
<p:tagLst xmlns:p="http://schemas.openxmlformats.org/presentationml/2006/main">
  <p:tag name="KSO_WM_TEMPLATE_CATEGORY" val="diagram"/>
  <p:tag name="KSO_WM_TEMPLATE_INDEX" val="783"/>
  <p:tag name="KSO_WM_TAG_VERSION" val="1.0"/>
  <p:tag name="KSO_WM_UNIT_TYPE" val="l_h_f"/>
  <p:tag name="KSO_WM_UNIT_INDEX" val="1_1_1"/>
  <p:tag name="KSO_WM_UNIT_ID" val="diagram783_1*l_h_f*1_1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76.xml><?xml version="1.0" encoding="utf-8"?>
<p:tagLst xmlns:p="http://schemas.openxmlformats.org/presentationml/2006/main">
  <p:tag name="KSO_WM_TEMPLATE_CATEGORY" val="diagram"/>
  <p:tag name="KSO_WM_TEMPLATE_INDEX" val="783"/>
  <p:tag name="KSO_WM_TAG_VERSION" val="1.0"/>
  <p:tag name="KSO_WM_UNIT_TYPE" val="l_h_a"/>
  <p:tag name="KSO_WM_UNIT_INDEX" val="1_1_1"/>
  <p:tag name="KSO_WM_UNIT_ID" val="diagram783_1*l_h_a*1_1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77.xml><?xml version="1.0" encoding="utf-8"?>
<p:tagLst xmlns:p="http://schemas.openxmlformats.org/presentationml/2006/main">
  <p:tag name="KSO_WM_TEMPLATE_CATEGORY" val="diagram"/>
  <p:tag name="KSO_WM_TEMPLATE_INDEX" val="783"/>
  <p:tag name="KSO_WM_TAG_VERSION" val="1.0"/>
  <p:tag name="KSO_WM_UNIT_TYPE" val="l_h_f"/>
  <p:tag name="KSO_WM_UNIT_INDEX" val="1_3_1"/>
  <p:tag name="KSO_WM_UNIT_ID" val="diagram783_1*l_h_f*1_3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78.xml><?xml version="1.0" encoding="utf-8"?>
<p:tagLst xmlns:p="http://schemas.openxmlformats.org/presentationml/2006/main">
  <p:tag name="KSO_WM_TEMPLATE_CATEGORY" val="diagram"/>
  <p:tag name="KSO_WM_TEMPLATE_INDEX" val="783"/>
  <p:tag name="KSO_WM_TAG_VERSION" val="1.0"/>
  <p:tag name="KSO_WM_UNIT_TYPE" val="l_h_a"/>
  <p:tag name="KSO_WM_UNIT_INDEX" val="1_3_1"/>
  <p:tag name="KSO_WM_UNIT_ID" val="diagram783_1*l_h_a*1_3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79.xml><?xml version="1.0" encoding="utf-8"?>
<p:tagLst xmlns:p="http://schemas.openxmlformats.org/presentationml/2006/main">
  <p:tag name="KSO_WM_TEMPLATE_CATEGORY" val="diagram"/>
  <p:tag name="KSO_WM_TEMPLATE_INDEX" val="783"/>
  <p:tag name="KSO_WM_TAG_VERSION" val="1.0"/>
  <p:tag name="KSO_WM_UNIT_TYPE" val="l_h_f"/>
  <p:tag name="KSO_WM_UNIT_INDEX" val="1_4_1"/>
  <p:tag name="KSO_WM_UNIT_ID" val="diagram783_1*l_h_f*1_4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8.xml><?xml version="1.0" encoding="utf-8"?>
<p:tagLst xmlns:p="http://schemas.openxmlformats.org/presentationml/2006/main">
  <p:tag name="KSO_WM_TEMPLATE_CATEGORY" val="diagram"/>
  <p:tag name="KSO_WM_TEMPLATE_INDEX" val="774"/>
  <p:tag name="KSO_WM_TAG_VERSION" val="1.0"/>
  <p:tag name="KSO_WM_UNIT_TYPE" val="l_h_a"/>
  <p:tag name="KSO_WM_UNIT_INDEX" val="1_2_1"/>
  <p:tag name="KSO_WM_UNIT_ID" val="diagram774_3*l_h_a*1_2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12"/>
  <p:tag name="KSO_WM_DIAGRAM_GROUP_CODE" val="l1-1"/>
  <p:tag name="KSO_WM_UNIT_FILL_FORE_SCHEMECOLOR_INDEX" val="6"/>
  <p:tag name="KSO_WM_UNIT_FILL_TYPE" val="1"/>
  <p:tag name="KSO_WM_UNIT_TEXT_FILL_FORE_SCHEMECOLOR_INDEX" val="2"/>
  <p:tag name="KSO_WM_UNIT_TEXT_FILL_TYPE" val="1"/>
</p:tagLst>
</file>

<file path=ppt/tags/tag80.xml><?xml version="1.0" encoding="utf-8"?>
<p:tagLst xmlns:p="http://schemas.openxmlformats.org/presentationml/2006/main">
  <p:tag name="KSO_WM_TEMPLATE_CATEGORY" val="diagram"/>
  <p:tag name="KSO_WM_TEMPLATE_INDEX" val="783"/>
  <p:tag name="KSO_WM_TAG_VERSION" val="1.0"/>
  <p:tag name="KSO_WM_UNIT_TYPE" val="l_h_a"/>
  <p:tag name="KSO_WM_UNIT_INDEX" val="1_4_1"/>
  <p:tag name="KSO_WM_UNIT_ID" val="diagram783_1*l_h_a*1_4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9"/>
  <p:tag name="KSO_WM_UNIT_TEXT_FILL_TYPE" val="1"/>
</p:tagLst>
</file>

<file path=ppt/tags/tag81.xml><?xml version="1.0" encoding="utf-8"?>
<p:tagLst xmlns:p="http://schemas.openxmlformats.org/presentationml/2006/main">
  <p:tag name="KSO_WM_TEMPLATE_CATEGORY" val="diagram"/>
  <p:tag name="KSO_WM_TEMPLATE_INDEX" val="783"/>
  <p:tag name="KSO_WM_TAG_VERSION" val="1.0"/>
  <p:tag name="KSO_WM_UNIT_TYPE" val="l_i"/>
  <p:tag name="KSO_WM_UNIT_INDEX" val="1_16"/>
  <p:tag name="KSO_WM_UNIT_ID" val="diagram783_1*l_i*1_16"/>
  <p:tag name="KSO_WM_UNIT_CLEAR" val="1"/>
  <p:tag name="KSO_WM_UNIT_LAYERLEVEL" val="1_1"/>
  <p:tag name="KSO_WM_BEAUTIFY_FLAG" val="#wm#"/>
  <p:tag name="KSO_WM_DIAGRAM_GROUP_CODE" val="l1-1"/>
  <p:tag name="KSO_WM_UNIT_FILL_FORE_SCHEMECOLOR_INDEX" val="5"/>
  <p:tag name="KSO_WM_UNIT_FILL_TYPE" val="1"/>
  <p:tag name="KSO_WM_UNIT_TEXT_FILL_FORE_SCHEMECOLOR_INDEX" val="2"/>
  <p:tag name="KSO_WM_UNIT_TEXT_FILL_TYPE" val="1"/>
</p:tagLst>
</file>

<file path=ppt/tags/tag82.xml><?xml version="1.0" encoding="utf-8"?>
<p:tagLst xmlns:p="http://schemas.openxmlformats.org/presentationml/2006/main">
  <p:tag name="KSO_WM_TEMPLATE_CATEGORY" val="diagram"/>
  <p:tag name="KSO_WM_TEMPLATE_INDEX" val="783"/>
  <p:tag name="KSO_WM_TAG_VERSION" val="1.0"/>
  <p:tag name="KSO_WM_UNIT_TYPE" val="l_i"/>
  <p:tag name="KSO_WM_UNIT_INDEX" val="1_18"/>
  <p:tag name="KSO_WM_UNIT_ID" val="diagram783_1*l_i*1_18"/>
  <p:tag name="KSO_WM_UNIT_CLEAR" val="1"/>
  <p:tag name="KSO_WM_UNIT_LAYERLEVEL" val="1_1"/>
  <p:tag name="KSO_WM_BEAUTIFY_FLAG" val="#wm#"/>
  <p:tag name="KSO_WM_DIAGRAM_GROUP_CODE" val="l1-1"/>
  <p:tag name="KSO_WM_UNIT_FILL_FORE_SCHEMECOLOR_INDEX" val="9"/>
  <p:tag name="KSO_WM_UNIT_FILL_TYPE" val="1"/>
  <p:tag name="KSO_WM_UNIT_TEXT_FILL_FORE_SCHEMECOLOR_INDEX" val="2"/>
  <p:tag name="KSO_WM_UNIT_TEXT_FILL_TYPE" val="1"/>
</p:tagLst>
</file>

<file path=ppt/tags/tag83.xml><?xml version="1.0" encoding="utf-8"?>
<p:tagLst xmlns:p="http://schemas.openxmlformats.org/presentationml/2006/main">
  <p:tag name="KSO_WM_TEMPLATE_CATEGORY" val="diagram"/>
  <p:tag name="KSO_WM_TEMPLATE_INDEX" val="783"/>
  <p:tag name="KSO_WM_TAG_VERSION" val="1.0"/>
  <p:tag name="KSO_WM_UNIT_TYPE" val="l_i"/>
  <p:tag name="KSO_WM_UNIT_INDEX" val="1_19"/>
  <p:tag name="KSO_WM_UNIT_ID" val="diagram783_1*l_i*1_19"/>
  <p:tag name="KSO_WM_UNIT_CLEAR" val="1"/>
  <p:tag name="KSO_WM_UNIT_LAYERLEVEL" val="1_1"/>
  <p:tag name="KSO_WM_BEAUTIFY_FLAG" val="#wm#"/>
  <p:tag name="KSO_WM_DIAGRAM_GROUP_CODE" val="l1-1"/>
  <p:tag name="KSO_WM_UNIT_FILL_FORE_SCHEMECOLOR_INDEX" val="10"/>
  <p:tag name="KSO_WM_UNIT_FILL_TYPE" val="1"/>
  <p:tag name="KSO_WM_UNIT_TEXT_FILL_FORE_SCHEMECOLOR_INDEX" val="2"/>
  <p:tag name="KSO_WM_UNIT_TEXT_FILL_TYPE" val="1"/>
</p:tagLst>
</file>

<file path=ppt/tags/tag84.xml><?xml version="1.0" encoding="utf-8"?>
<p:tagLst xmlns:p="http://schemas.openxmlformats.org/presentationml/2006/main">
  <p:tag name="KSO_WM_TEMPLATE_CATEGORY" val="diagram"/>
  <p:tag name="KSO_WM_TEMPLATE_INDEX" val="783"/>
  <p:tag name="KSO_WM_TAG_VERSION" val="1.0"/>
  <p:tag name="KSO_WM_UNIT_TYPE" val="l_i"/>
  <p:tag name="KSO_WM_UNIT_INDEX" val="1_20"/>
  <p:tag name="KSO_WM_UNIT_ID" val="diagram783_1*l_i*1_20"/>
  <p:tag name="KSO_WM_UNIT_CLEAR" val="1"/>
  <p:tag name="KSO_WM_UNIT_LAYERLEVEL" val="1_1"/>
  <p:tag name="KSO_WM_BEAUTIFY_FLAG" val="#wm#"/>
  <p:tag name="KSO_WM_DIAGRAM_GROUP_CODE" val="l1-1"/>
  <p:tag name="KSO_WM_UNIT_FILL_FORE_SCHEMECOLOR_INDEX" val="7"/>
  <p:tag name="KSO_WM_UNIT_FILL_TYPE" val="1"/>
  <p:tag name="KSO_WM_UNIT_TEXT_FILL_FORE_SCHEMECOLOR_INDEX" val="2"/>
  <p:tag name="KSO_WM_UNIT_TEXT_FILL_TYPE" val="1"/>
</p:tagLst>
</file>

<file path=ppt/tags/tag85.xml><?xml version="1.0" encoding="utf-8"?>
<p:tagLst xmlns:p="http://schemas.openxmlformats.org/presentationml/2006/main">
  <p:tag name="KSO_WM_TAG_VERSION" val="1.0"/>
  <p:tag name="KSO_WM_BEAUTIFY_FLAG" val="#wm#"/>
  <p:tag name="KSO_WM_UNIT_TYPE" val="i"/>
  <p:tag name="KSO_WM_UNIT_ID" val="diagram783_1*i*55"/>
  <p:tag name="KSO_WM_TEMPLATE_CATEGORY" val="diagram"/>
  <p:tag name="KSO_WM_TEMPLATE_INDEX" val="783"/>
  <p:tag name="KSO_WM_UNIT_INDEX" val="55"/>
</p:tagLst>
</file>

<file path=ppt/tags/tag86.xml><?xml version="1.0" encoding="utf-8"?>
<p:tagLst xmlns:p="http://schemas.openxmlformats.org/presentationml/2006/main">
  <p:tag name="KSO_WM_TEMPLATE_CATEGORY" val="diagram"/>
  <p:tag name="KSO_WM_TEMPLATE_INDEX" val="783"/>
  <p:tag name="KSO_WM_TAG_VERSION" val="1.0"/>
  <p:tag name="KSO_WM_UNIT_TYPE" val="l_i"/>
  <p:tag name="KSO_WM_UNIT_INDEX" val="1_25"/>
  <p:tag name="KSO_WM_UNIT_ID" val="diagram783_1*l_i*1_25"/>
  <p:tag name="KSO_WM_UNIT_CLEAR" val="1"/>
  <p:tag name="KSO_WM_UNIT_LAYERLEVEL" val="1_1"/>
  <p:tag name="KSO_WM_BEAUTIFY_FLAG" val="#wm#"/>
  <p:tag name="KSO_WM_DIAGRAM_GROUP_CODE" val="l1-1"/>
  <p:tag name="KSO_WM_UNIT_LINE_FORE_SCHEMECOLOR_INDEX" val="13"/>
  <p:tag name="KSO_WM_UNIT_LINE_FILL_TYPE" val="2"/>
</p:tagLst>
</file>

<file path=ppt/tags/tag87.xml><?xml version="1.0" encoding="utf-8"?>
<p:tagLst xmlns:p="http://schemas.openxmlformats.org/presentationml/2006/main">
  <p:tag name="KSO_WM_TEMPLATE_CATEGORY" val="diagram"/>
  <p:tag name="KSO_WM_TEMPLATE_INDEX" val="783"/>
  <p:tag name="KSO_WM_TAG_VERSION" val="1.0"/>
  <p:tag name="KSO_WM_UNIT_TYPE" val="l_i"/>
  <p:tag name="KSO_WM_UNIT_INDEX" val="1_26"/>
  <p:tag name="KSO_WM_UNIT_ID" val="diagram783_1*l_i*1_26"/>
  <p:tag name="KSO_WM_UNIT_CLEAR" val="1"/>
  <p:tag name="KSO_WM_UNIT_LAYERLEVEL" val="1_1"/>
  <p:tag name="KSO_WM_BEAUTIFY_FLAG" val="#wm#"/>
  <p:tag name="KSO_WM_DIAGRAM_GROUP_CODE" val="l1-1"/>
  <p:tag name="KSO_WM_UNIT_LINE_FORE_SCHEMECOLOR_INDEX" val="13"/>
  <p:tag name="KSO_WM_UNIT_LINE_FILL_TYPE" val="2"/>
</p:tagLst>
</file>

<file path=ppt/tags/tag88.xml><?xml version="1.0" encoding="utf-8"?>
<p:tagLst xmlns:p="http://schemas.openxmlformats.org/presentationml/2006/main">
  <p:tag name="KSO_WM_TEMPLATE_CATEGORY" val="diagram"/>
  <p:tag name="KSO_WM_TEMPLATE_INDEX" val="783"/>
  <p:tag name="KSO_WM_TAG_VERSION" val="1.0"/>
  <p:tag name="KSO_WM_UNIT_TYPE" val="l_i"/>
  <p:tag name="KSO_WM_UNIT_INDEX" val="1_27"/>
  <p:tag name="KSO_WM_UNIT_ID" val="diagram783_1*l_i*1_27"/>
  <p:tag name="KSO_WM_UNIT_CLEAR" val="1"/>
  <p:tag name="KSO_WM_UNIT_LAYERLEVEL" val="1_1"/>
  <p:tag name="KSO_WM_BEAUTIFY_FLAG" val="#wm#"/>
  <p:tag name="KSO_WM_DIAGRAM_GROUP_CODE" val="l1-1"/>
  <p:tag name="KSO_WM_UNIT_LINE_FORE_SCHEMECOLOR_INDEX" val="13"/>
  <p:tag name="KSO_WM_UNIT_LINE_FILL_TYPE" val="2"/>
</p:tagLst>
</file>

<file path=ppt/tags/tag89.xml><?xml version="1.0" encoding="utf-8"?>
<p:tagLst xmlns:p="http://schemas.openxmlformats.org/presentationml/2006/main">
  <p:tag name="KSO_WM_TEMPLATE_CATEGORY" val="diagram"/>
  <p:tag name="KSO_WM_TEMPLATE_INDEX" val="783"/>
  <p:tag name="KSO_WM_TAG_VERSION" val="1.0"/>
  <p:tag name="KSO_WM_UNIT_TYPE" val="l_h_f"/>
  <p:tag name="KSO_WM_UNIT_INDEX" val="1_5_1"/>
  <p:tag name="KSO_WM_UNIT_ID" val="diagram783_1*l_h_f*1_5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9.xml><?xml version="1.0" encoding="utf-8"?>
<p:tagLst xmlns:p="http://schemas.openxmlformats.org/presentationml/2006/main">
  <p:tag name="KSO_WM_TEMPLATE_CATEGORY" val="diagram"/>
  <p:tag name="KSO_WM_TEMPLATE_INDEX" val="774"/>
  <p:tag name="KSO_WM_TAG_VERSION" val="1.0"/>
  <p:tag name="KSO_WM_UNIT_TYPE" val="l_i"/>
  <p:tag name="KSO_WM_UNIT_INDEX" val="1_5"/>
  <p:tag name="KSO_WM_UNIT_ID" val="diagram774_3*l_i*1_5"/>
  <p:tag name="KSO_WM_UNIT_CLEAR" val="1"/>
  <p:tag name="KSO_WM_UNIT_LAYERLEVEL" val="1_1"/>
  <p:tag name="KSO_WM_BEAUTIFY_FLAG" val="#wm#"/>
  <p:tag name="KSO_WM_DIAGRAM_GROUP_CODE" val="l1-1"/>
  <p:tag name="KSO_WM_UNIT_FILL_FORE_SCHEMECOLOR_INDEX" val="6"/>
  <p:tag name="KSO_WM_UNIT_FILL_TYPE" val="1"/>
  <p:tag name="KSO_WM_UNIT_TEXT_FILL_FORE_SCHEMECOLOR_INDEX" val="2"/>
  <p:tag name="KSO_WM_UNIT_TEXT_FILL_TYPE" val="1"/>
</p:tagLst>
</file>

<file path=ppt/tags/tag90.xml><?xml version="1.0" encoding="utf-8"?>
<p:tagLst xmlns:p="http://schemas.openxmlformats.org/presentationml/2006/main">
  <p:tag name="KSO_WM_TEMPLATE_CATEGORY" val="diagram"/>
  <p:tag name="KSO_WM_TEMPLATE_INDEX" val="783"/>
  <p:tag name="KSO_WM_TAG_VERSION" val="1.0"/>
  <p:tag name="KSO_WM_UNIT_TYPE" val="l_h_a"/>
  <p:tag name="KSO_WM_UNIT_INDEX" val="1_5_1"/>
  <p:tag name="KSO_WM_UNIT_ID" val="diagram783_1*l_h_a*1_5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7"/>
  <p:tag name="KSO_WM_UNIT_TEXT_FILL_TYPE" val="1"/>
</p:tagLst>
</file>

<file path=ppt/tags/tag91.xml><?xml version="1.0" encoding="utf-8"?>
<p:tagLst xmlns:p="http://schemas.openxmlformats.org/presentationml/2006/main">
  <p:tag name="KSO_WM_TEMPLATE_CATEGORY" val="diagram"/>
  <p:tag name="KSO_WM_TEMPLATE_INDEX" val="783"/>
  <p:tag name="KSO_WM_TAG_VERSION" val="1.0"/>
  <p:tag name="KSO_WM_UNIT_TYPE" val="l_i"/>
  <p:tag name="KSO_WM_UNIT_INDEX" val="1_31"/>
  <p:tag name="KSO_WM_UNIT_ID" val="diagram783_1*l_i*1_31"/>
  <p:tag name="KSO_WM_UNIT_CLEAR" val="1"/>
  <p:tag name="KSO_WM_UNIT_LAYERLEVEL" val="1_1"/>
  <p:tag name="KSO_WM_BEAUTIFY_FLAG" val="#wm#"/>
  <p:tag name="KSO_WM_DIAGRAM_GROUP_CODE" val="l1-1"/>
  <p:tag name="KSO_WM_UNIT_LINE_FORE_SCHEMECOLOR_INDEX" val="13"/>
  <p:tag name="KSO_WM_UNIT_LINE_FILL_TYPE" val="2"/>
</p:tagLst>
</file>

<file path=ppt/tags/tag92.xml><?xml version="1.0" encoding="utf-8"?>
<p:tagLst xmlns:p="http://schemas.openxmlformats.org/presentationml/2006/main">
  <p:tag name="KSO_WM_TAG_VERSION" val="1.0"/>
  <p:tag name="KSO_WM_BEAUTIFY_FLAG" val="#wm#"/>
  <p:tag name="KSO_WM_UNIT_TYPE" val="i"/>
  <p:tag name="KSO_WM_UNIT_ID" val="diagram783_1*i*72"/>
  <p:tag name="KSO_WM_TEMPLATE_CATEGORY" val="diagram"/>
  <p:tag name="KSO_WM_TEMPLATE_INDEX" val="783"/>
  <p:tag name="KSO_WM_UNIT_INDEX" val="72"/>
</p:tagLst>
</file>

<file path=ppt/tags/tag93.xml><?xml version="1.0" encoding="utf-8"?>
<p:tagLst xmlns:p="http://schemas.openxmlformats.org/presentationml/2006/main">
  <p:tag name="KSO_WM_TEMPLATE_CATEGORY" val="diagram"/>
  <p:tag name="KSO_WM_TEMPLATE_INDEX" val="783"/>
  <p:tag name="KSO_WM_TAG_VERSION" val="1.0"/>
  <p:tag name="KSO_WM_UNIT_TYPE" val="l_i"/>
  <p:tag name="KSO_WM_UNIT_INDEX" val="1_32"/>
  <p:tag name="KSO_WM_UNIT_ID" val="diagram783_1*l_i*1_32"/>
  <p:tag name="KSO_WM_UNIT_CLEAR" val="1"/>
  <p:tag name="KSO_WM_UNIT_LAYERLEVEL" val="1_1"/>
  <p:tag name="KSO_WM_BEAUTIFY_FLAG" val="#wm#"/>
  <p:tag name="KSO_WM_DIAGRAM_GROUP_CODE" val="l1-1"/>
  <p:tag name="KSO_WM_UNIT_LINE_FORE_SCHEMECOLOR_INDEX" val="13"/>
  <p:tag name="KSO_WM_UNIT_LINE_FILL_TYPE" val="2"/>
</p:tagLst>
</file>

<file path=ppt/tags/tag94.xml><?xml version="1.0" encoding="utf-8"?>
<p:tagLst xmlns:p="http://schemas.openxmlformats.org/presentationml/2006/main">
  <p:tag name="KSO_WM_TEMPLATE_CATEGORY" val="diagram"/>
  <p:tag name="KSO_WM_TEMPLATE_INDEX" val="783"/>
  <p:tag name="KSO_WM_TAG_VERSION" val="1.0"/>
  <p:tag name="KSO_WM_UNIT_TYPE" val="l_i"/>
  <p:tag name="KSO_WM_UNIT_INDEX" val="1_33"/>
  <p:tag name="KSO_WM_UNIT_ID" val="diagram783_1*l_i*1_33"/>
  <p:tag name="KSO_WM_UNIT_CLEAR" val="1"/>
  <p:tag name="KSO_WM_UNIT_LAYERLEVEL" val="1_1"/>
  <p:tag name="KSO_WM_BEAUTIFY_FLAG" val="#wm#"/>
  <p:tag name="KSO_WM_DIAGRAM_GROUP_CODE" val="l1-1"/>
  <p:tag name="KSO_WM_UNIT_LINE_FORE_SCHEMECOLOR_INDEX" val="13"/>
  <p:tag name="KSO_WM_UNIT_LINE_FILL_TYPE" val="2"/>
</p:tagLst>
</file>

<file path=ppt/tags/tag95.xml><?xml version="1.0" encoding="utf-8"?>
<p:tagLst xmlns:p="http://schemas.openxmlformats.org/presentationml/2006/main">
  <p:tag name="KSO_WM_TEMPLATE_CATEGORY" val="diagram"/>
  <p:tag name="KSO_WM_TEMPLATE_INDEX" val="783"/>
  <p:tag name="KSO_WM_TAG_VERSION" val="1.0"/>
  <p:tag name="KSO_WM_UNIT_TYPE" val="l_i"/>
  <p:tag name="KSO_WM_UNIT_INDEX" val="1_34"/>
  <p:tag name="KSO_WM_UNIT_ID" val="diagram783_1*l_i*1_34"/>
  <p:tag name="KSO_WM_UNIT_CLEAR" val="1"/>
  <p:tag name="KSO_WM_UNIT_LAYERLEVEL" val="1_1"/>
  <p:tag name="KSO_WM_BEAUTIFY_FLAG" val="#wm#"/>
  <p:tag name="KSO_WM_DIAGRAM_GROUP_CODE" val="l1-1"/>
  <p:tag name="KSO_WM_UNIT_LINE_FORE_SCHEMECOLOR_INDEX" val="13"/>
  <p:tag name="KSO_WM_UNIT_LINE_FILL_TYPE" val="2"/>
</p:tagLst>
</file>

<file path=ppt/tags/tag96.xml><?xml version="1.0" encoding="utf-8"?>
<p:tagLst xmlns:p="http://schemas.openxmlformats.org/presentationml/2006/main">
  <p:tag name="KSO_WM_TEMPLATE_CATEGORY" val="diagram"/>
  <p:tag name="KSO_WM_TEMPLATE_INDEX" val="783"/>
  <p:tag name="KSO_WM_TAG_VERSION" val="1.0"/>
  <p:tag name="KSO_WM_UNIT_TYPE" val="l_h_f"/>
  <p:tag name="KSO_WM_UNIT_INDEX" val="1_6_1"/>
  <p:tag name="KSO_WM_UNIT_ID" val="diagram783_1*l_h_f*1_6_1"/>
  <p:tag name="KSO_WM_UNIT_CLEAR" val="1"/>
  <p:tag name="KSO_WM_UNIT_LAYERLEVEL" val="1_1_1"/>
  <p:tag name="KSO_WM_UNIT_VALUE" val="21"/>
  <p:tag name="KSO_WM_UNIT_HIGHLIGHT" val="0"/>
  <p:tag name="KSO_WM_UNIT_COMPATIBLE" val="0"/>
  <p:tag name="KSO_WM_BEAUTIFY_FLAG" val="#wm#"/>
  <p:tag name="KSO_WM_UNIT_PRESET_TEXT_INDEX" val="4"/>
  <p:tag name="KSO_WM_UNIT_PRESET_TEXT_LEN" val="26"/>
  <p:tag name="KSO_WM_DIAGRAM_GROUP_CODE" val="l1-1"/>
  <p:tag name="KSO_WM_UNIT_TEXT_FILL_FORE_SCHEMECOLOR_INDEX" val="13"/>
  <p:tag name="KSO_WM_UNIT_TEXT_FILL_TYPE" val="1"/>
</p:tagLst>
</file>

<file path=ppt/tags/tag97.xml><?xml version="1.0" encoding="utf-8"?>
<p:tagLst xmlns:p="http://schemas.openxmlformats.org/presentationml/2006/main">
  <p:tag name="KSO_WM_TEMPLATE_CATEGORY" val="diagram"/>
  <p:tag name="KSO_WM_TEMPLATE_INDEX" val="783"/>
  <p:tag name="KSO_WM_TAG_VERSION" val="1.0"/>
  <p:tag name="KSO_WM_UNIT_TYPE" val="l_h_a"/>
  <p:tag name="KSO_WM_UNIT_INDEX" val="1_6_1"/>
  <p:tag name="KSO_WM_UNIT_ID" val="diagram783_1*l_h_a*1_6_1"/>
  <p:tag name="KSO_WM_UNIT_CLEAR" val="1"/>
  <p:tag name="KSO_WM_UNIT_LAYERLEVEL" val="1_1_1"/>
  <p:tag name="KSO_WM_UNIT_VALUE" val="7"/>
  <p:tag name="KSO_WM_UNIT_HIGHLIGHT" val="0"/>
  <p:tag name="KSO_WM_UNIT_COMPATIBLE" val="0"/>
  <p:tag name="KSO_WM_BEAUTIFY_FLAG" val="#wm#"/>
  <p:tag name="KSO_WM_DIAGRAM_GROUP_CODE" val="l1-1"/>
  <p:tag name="KSO_WM_UNIT_PRESET_TEXT" val="LOREM"/>
  <p:tag name="KSO_WM_UNIT_TEXT_FILL_FORE_SCHEMECOLOR_INDEX" val="10"/>
  <p:tag name="KSO_WM_UNIT_TEXT_FILL_TYPE" val="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0</TotalTime>
  <Words>3652</Words>
  <Application>WPS 演示</Application>
  <PresentationFormat>自定义</PresentationFormat>
  <Paragraphs>703</Paragraphs>
  <Slides>28</Slides>
  <Notes>9</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28</vt:i4>
      </vt:variant>
    </vt:vector>
  </HeadingPairs>
  <TitlesOfParts>
    <vt:vector size="43" baseType="lpstr">
      <vt:lpstr>Arial</vt:lpstr>
      <vt:lpstr>宋体</vt:lpstr>
      <vt:lpstr>Wingdings</vt:lpstr>
      <vt:lpstr>Impact</vt:lpstr>
      <vt:lpstr>Copperplate Gothic Bold</vt:lpstr>
      <vt:lpstr>华康俪金黑W8</vt:lpstr>
      <vt:lpstr>黑体</vt:lpstr>
      <vt:lpstr>微软雅黑</vt:lpstr>
      <vt:lpstr>仿宋</vt:lpstr>
      <vt:lpstr>楷体</vt:lpstr>
      <vt:lpstr>Arial Unicode MS</vt:lpstr>
      <vt:lpstr>Calibri</vt:lpstr>
      <vt:lpstr>Wingdings</vt:lpstr>
      <vt:lpstr>华文仿宋</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Administrator</cp:lastModifiedBy>
  <cp:revision>586</cp:revision>
  <dcterms:created xsi:type="dcterms:W3CDTF">2014-01-11T15:22:00Z</dcterms:created>
  <dcterms:modified xsi:type="dcterms:W3CDTF">2019-07-18T12:10:04Z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2052-11.1.0.8808</vt:lpwstr>
  </property>
  <property fmtid="{D5CDD505-2E9C-101B-9397-08002B2CF9AE}" pid="3" name="KSORubyTemplateID">
    <vt:lpwstr>13</vt:lpwstr>
  </property>
</Properties>
</file>